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Lexend Light"/>
      <p:regular r:id="rId50"/>
      <p:bold r:id="rId51"/>
    </p:embeddedFont>
    <p:embeddedFont>
      <p:font typeface="Nobile"/>
      <p:regular r:id="rId52"/>
      <p:bold r:id="rId53"/>
      <p:italic r:id="rId54"/>
      <p:boldItalic r:id="rId55"/>
    </p:embeddedFont>
    <p:embeddedFont>
      <p:font typeface="Lexend Medium"/>
      <p:regular r:id="rId56"/>
      <p:bold r:id="rId57"/>
    </p:embeddedFont>
    <p:embeddedFont>
      <p:font typeface="DM Sans SemiBold"/>
      <p:regular r:id="rId58"/>
      <p:bold r:id="rId59"/>
      <p:italic r:id="rId60"/>
      <p:boldItalic r:id="rId61"/>
    </p:embeddedFont>
    <p:embeddedFont>
      <p:font typeface="Lexend"/>
      <p:regular r:id="rId62"/>
      <p:bold r:id="rId63"/>
    </p:embeddedFont>
    <p:embeddedFont>
      <p:font typeface="DM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8" roundtripDataSignature="AMtx7mhs85PRT1Ipu3MqDzNilaZwkFi9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36BF93-4920-47F9-8AFD-808746E9732B}">
  <a:tblStyle styleId="{7136BF93-4920-47F9-8AFD-808746E9732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exend-regular.fntdata"/><Relationship Id="rId61" Type="http://schemas.openxmlformats.org/officeDocument/2006/relationships/font" Target="fonts/DMSansSemiBold-boldItalic.fntdata"/><Relationship Id="rId20" Type="http://schemas.openxmlformats.org/officeDocument/2006/relationships/slide" Target="slides/slide14.xml"/><Relationship Id="rId64" Type="http://schemas.openxmlformats.org/officeDocument/2006/relationships/font" Target="fonts/DMSans-regular.fntdata"/><Relationship Id="rId63" Type="http://schemas.openxmlformats.org/officeDocument/2006/relationships/font" Target="fonts/Lexend-bold.fntdata"/><Relationship Id="rId22" Type="http://schemas.openxmlformats.org/officeDocument/2006/relationships/slide" Target="slides/slide16.xml"/><Relationship Id="rId66" Type="http://schemas.openxmlformats.org/officeDocument/2006/relationships/font" Target="fonts/DMSans-italic.fntdata"/><Relationship Id="rId21" Type="http://schemas.openxmlformats.org/officeDocument/2006/relationships/slide" Target="slides/slide15.xml"/><Relationship Id="rId65" Type="http://schemas.openxmlformats.org/officeDocument/2006/relationships/font" Target="fonts/DMSans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DMSans-boldItalic.fntdata"/><Relationship Id="rId60" Type="http://schemas.openxmlformats.org/officeDocument/2006/relationships/font" Target="fonts/DMSansSemiBold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exendLight-bold.fntdata"/><Relationship Id="rId50" Type="http://schemas.openxmlformats.org/officeDocument/2006/relationships/font" Target="fonts/LexendLight-regular.fntdata"/><Relationship Id="rId53" Type="http://schemas.openxmlformats.org/officeDocument/2006/relationships/font" Target="fonts/Nobile-bold.fntdata"/><Relationship Id="rId52" Type="http://schemas.openxmlformats.org/officeDocument/2006/relationships/font" Target="fonts/Nobile-regular.fntdata"/><Relationship Id="rId11" Type="http://schemas.openxmlformats.org/officeDocument/2006/relationships/slide" Target="slides/slide5.xml"/><Relationship Id="rId55" Type="http://schemas.openxmlformats.org/officeDocument/2006/relationships/font" Target="fonts/Nobile-boldItalic.fntdata"/><Relationship Id="rId10" Type="http://schemas.openxmlformats.org/officeDocument/2006/relationships/slide" Target="slides/slide4.xml"/><Relationship Id="rId54" Type="http://schemas.openxmlformats.org/officeDocument/2006/relationships/font" Target="fonts/Nobile-italic.fntdata"/><Relationship Id="rId13" Type="http://schemas.openxmlformats.org/officeDocument/2006/relationships/slide" Target="slides/slide7.xml"/><Relationship Id="rId57" Type="http://schemas.openxmlformats.org/officeDocument/2006/relationships/font" Target="fonts/LexendMedium-bold.fntdata"/><Relationship Id="rId12" Type="http://schemas.openxmlformats.org/officeDocument/2006/relationships/slide" Target="slides/slide6.xml"/><Relationship Id="rId56" Type="http://schemas.openxmlformats.org/officeDocument/2006/relationships/font" Target="fonts/LexendMedium-regular.fntdata"/><Relationship Id="rId15" Type="http://schemas.openxmlformats.org/officeDocument/2006/relationships/slide" Target="slides/slide9.xml"/><Relationship Id="rId59" Type="http://schemas.openxmlformats.org/officeDocument/2006/relationships/font" Target="fonts/DMSansSemiBold-bold.fntdata"/><Relationship Id="rId14" Type="http://schemas.openxmlformats.org/officeDocument/2006/relationships/slide" Target="slides/slide8.xml"/><Relationship Id="rId58" Type="http://schemas.openxmlformats.org/officeDocument/2006/relationships/font" Target="fonts/DMSans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State indication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116485" y="2712675"/>
            <a:ext cx="53112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152606" y="832000"/>
            <a:ext cx="2434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" name="Google Shape;12;p46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46"/>
          <p:cNvGrpSpPr/>
          <p:nvPr/>
        </p:nvGrpSpPr>
        <p:grpSpPr>
          <a:xfrm>
            <a:off x="5866148" y="67048"/>
            <a:ext cx="2955281" cy="4587877"/>
            <a:chOff x="5866148" y="130214"/>
            <a:chExt cx="2955281" cy="4587877"/>
          </a:xfrm>
        </p:grpSpPr>
        <p:grpSp>
          <p:nvGrpSpPr>
            <p:cNvPr id="14" name="Google Shape;14;p46"/>
            <p:cNvGrpSpPr/>
            <p:nvPr/>
          </p:nvGrpSpPr>
          <p:grpSpPr>
            <a:xfrm rot="1800044">
              <a:off x="7145938" y="375652"/>
              <a:ext cx="1340970" cy="1340671"/>
              <a:chOff x="2442055" y="1248288"/>
              <a:chExt cx="1341000" cy="1340700"/>
            </a:xfrm>
          </p:grpSpPr>
          <p:sp>
            <p:nvSpPr>
              <p:cNvPr id="15" name="Google Shape;15;p46"/>
              <p:cNvSpPr/>
              <p:nvPr/>
            </p:nvSpPr>
            <p:spPr>
              <a:xfrm>
                <a:off x="2442055" y="1248288"/>
                <a:ext cx="1341000" cy="1340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46"/>
              <p:cNvSpPr/>
              <p:nvPr/>
            </p:nvSpPr>
            <p:spPr>
              <a:xfrm rot="-945">
                <a:off x="2567155" y="1373238"/>
                <a:ext cx="1090800" cy="1090800"/>
              </a:xfrm>
              <a:prstGeom prst="flowChartConnec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17;p46"/>
            <p:cNvGrpSpPr/>
            <p:nvPr/>
          </p:nvGrpSpPr>
          <p:grpSpPr>
            <a:xfrm rot="2400131">
              <a:off x="7078016" y="3672082"/>
              <a:ext cx="868477" cy="868477"/>
              <a:chOff x="5015268" y="2960846"/>
              <a:chExt cx="868500" cy="868500"/>
            </a:xfrm>
          </p:grpSpPr>
          <p:sp>
            <p:nvSpPr>
              <p:cNvPr id="18" name="Google Shape;18;p46"/>
              <p:cNvSpPr/>
              <p:nvPr/>
            </p:nvSpPr>
            <p:spPr>
              <a:xfrm>
                <a:off x="5015268" y="2960846"/>
                <a:ext cx="868500" cy="868500"/>
              </a:xfrm>
              <a:prstGeom prst="roundRect">
                <a:avLst>
                  <a:gd fmla="val 14552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46"/>
              <p:cNvGrpSpPr/>
              <p:nvPr/>
            </p:nvGrpSpPr>
            <p:grpSpPr>
              <a:xfrm>
                <a:off x="5133781" y="3105078"/>
                <a:ext cx="631475" cy="580035"/>
                <a:chOff x="5133445" y="3105408"/>
                <a:chExt cx="631475" cy="580035"/>
              </a:xfrm>
            </p:grpSpPr>
            <p:sp>
              <p:nvSpPr>
                <p:cNvPr id="20" name="Google Shape;20;p46"/>
                <p:cNvSpPr/>
                <p:nvPr/>
              </p:nvSpPr>
              <p:spPr>
                <a:xfrm rot="-4902">
                  <a:off x="5133582" y="3105858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46"/>
                <p:cNvSpPr/>
                <p:nvPr/>
              </p:nvSpPr>
              <p:spPr>
                <a:xfrm rot="-4902">
                  <a:off x="5133582" y="3300756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46"/>
                <p:cNvSpPr/>
                <p:nvPr/>
              </p:nvSpPr>
              <p:spPr>
                <a:xfrm rot="-4902">
                  <a:off x="5133582" y="3492693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" name="Google Shape;23;p46"/>
            <p:cNvGrpSpPr/>
            <p:nvPr/>
          </p:nvGrpSpPr>
          <p:grpSpPr>
            <a:xfrm rot="-600240">
              <a:off x="5979801" y="2008184"/>
              <a:ext cx="2727975" cy="1547250"/>
              <a:chOff x="6121010" y="1963945"/>
              <a:chExt cx="2728240" cy="1547400"/>
            </a:xfrm>
          </p:grpSpPr>
          <p:sp>
            <p:nvSpPr>
              <p:cNvPr id="24" name="Google Shape;24;p46"/>
              <p:cNvSpPr/>
              <p:nvPr/>
            </p:nvSpPr>
            <p:spPr>
              <a:xfrm rot="756">
                <a:off x="6121180" y="1964245"/>
                <a:ext cx="2727900" cy="1546800"/>
              </a:xfrm>
              <a:prstGeom prst="roundRect">
                <a:avLst>
                  <a:gd fmla="val 804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6"/>
              <p:cNvSpPr/>
              <p:nvPr/>
            </p:nvSpPr>
            <p:spPr>
              <a:xfrm rot="5398209">
                <a:off x="7302225" y="2489024"/>
                <a:ext cx="575700" cy="497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46"/>
            <p:cNvGrpSpPr/>
            <p:nvPr/>
          </p:nvGrpSpPr>
          <p:grpSpPr>
            <a:xfrm rot="-839923">
              <a:off x="6099205" y="520245"/>
              <a:ext cx="888941" cy="1584299"/>
              <a:chOff x="3614304" y="406175"/>
              <a:chExt cx="888942" cy="1584301"/>
            </a:xfrm>
          </p:grpSpPr>
          <p:sp>
            <p:nvSpPr>
              <p:cNvPr id="27" name="Google Shape;27;p46"/>
              <p:cNvSpPr/>
              <p:nvPr/>
            </p:nvSpPr>
            <p:spPr>
              <a:xfrm rot="4652">
                <a:off x="3615375" y="406774"/>
                <a:ext cx="886801" cy="1583102"/>
              </a:xfrm>
              <a:prstGeom prst="roundRect">
                <a:avLst>
                  <a:gd fmla="val 11359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6"/>
              <p:cNvSpPr/>
              <p:nvPr/>
            </p:nvSpPr>
            <p:spPr>
              <a:xfrm rot="4290">
                <a:off x="3698175" y="488088"/>
                <a:ext cx="721201" cy="1100701"/>
              </a:xfrm>
              <a:prstGeom prst="roundRect">
                <a:avLst>
                  <a:gd fmla="val 8619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6"/>
              <p:cNvSpPr/>
              <p:nvPr/>
            </p:nvSpPr>
            <p:spPr>
              <a:xfrm rot="5431">
                <a:off x="3682773" y="1655743"/>
                <a:ext cx="752005" cy="252558"/>
              </a:xfrm>
              <a:prstGeom prst="flowChartTermina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" name="Google Shape;30;p46"/>
            <p:cNvSpPr/>
            <p:nvPr/>
          </p:nvSpPr>
          <p:spPr>
            <a:xfrm>
              <a:off x="6830386" y="186612"/>
              <a:ext cx="464700" cy="4023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6"/>
            <p:cNvSpPr/>
            <p:nvPr/>
          </p:nvSpPr>
          <p:spPr>
            <a:xfrm>
              <a:off x="7742824" y="3481655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6"/>
            <p:cNvSpPr/>
            <p:nvPr/>
          </p:nvSpPr>
          <p:spPr>
            <a:xfrm>
              <a:off x="8288974" y="1467844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6"/>
            <p:cNvSpPr/>
            <p:nvPr/>
          </p:nvSpPr>
          <p:spPr>
            <a:xfrm rot="2400046">
              <a:off x="6545745" y="3772294"/>
              <a:ext cx="428439" cy="42843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6"/>
          <p:cNvSpPr txBox="1"/>
          <p:nvPr>
            <p:ph idx="2" type="body"/>
          </p:nvPr>
        </p:nvSpPr>
        <p:spPr>
          <a:xfrm>
            <a:off x="382560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6" name="Google Shape;36;p46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" name="Google Shape;97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" name="Google Shape;9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" name="Google Shape;10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0" name="Google Shape;120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" name="Google Shape;12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6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6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6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6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6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6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6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" name="Google Shape;136;p6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Top">
  <p:cSld name="TITLE_1_1_1_1_1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4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4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1" name="Google Shape;41;p4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2" name="Google Shape;42;p47"/>
          <p:cNvSpPr txBox="1"/>
          <p:nvPr>
            <p:ph type="title"/>
          </p:nvPr>
        </p:nvSpPr>
        <p:spPr>
          <a:xfrm>
            <a:off x="146450" y="186948"/>
            <a:ext cx="45069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3" type="body"/>
          </p:nvPr>
        </p:nvSpPr>
        <p:spPr>
          <a:xfrm>
            <a:off x="5028550" y="230050"/>
            <a:ext cx="35382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6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1" name="Google Shape;141;p6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6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6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6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6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6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6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0" name="Google Shape;150;p6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1" name="Google Shape;151;p6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2" name="Google Shape;152;p6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" name="Google Shape;153;p6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6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6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8" name="Google Shape;158;p6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9" name="Google Shape;159;p6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6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6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2" name="Google Shape;162;p6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6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4" name="Google Shape;164;p6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6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1" name="Google Shape;171;p6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6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" name="Google Shape;17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6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" name="Google Shape;177;p6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7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7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7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7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7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" name="Google Shape;18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7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7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7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7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7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7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7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7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7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7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7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7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7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with Image">
  <p:cSld name="TITLE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73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73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73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9" name="Google Shape;209;p73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0" name="Google Shape;210;p73"/>
          <p:cNvSpPr txBox="1"/>
          <p:nvPr>
            <p:ph type="title"/>
          </p:nvPr>
        </p:nvSpPr>
        <p:spPr>
          <a:xfrm>
            <a:off x="146450" y="186951"/>
            <a:ext cx="45069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73"/>
          <p:cNvSpPr txBox="1"/>
          <p:nvPr>
            <p:ph idx="3" type="body"/>
          </p:nvPr>
        </p:nvSpPr>
        <p:spPr>
          <a:xfrm>
            <a:off x="5145950" y="230050"/>
            <a:ext cx="34209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12" name="Google Shape;212;p73"/>
          <p:cNvSpPr/>
          <p:nvPr>
            <p:ph idx="4" type="pic"/>
          </p:nvPr>
        </p:nvSpPr>
        <p:spPr>
          <a:xfrm>
            <a:off x="5256200" y="1554480"/>
            <a:ext cx="3200400" cy="451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Right">
  <p:cSld name="TITLE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74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7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74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7" name="Google Shape;217;p74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8" name="Google Shape;218;p74"/>
          <p:cNvSpPr txBox="1"/>
          <p:nvPr>
            <p:ph type="title"/>
          </p:nvPr>
        </p:nvSpPr>
        <p:spPr>
          <a:xfrm>
            <a:off x="5366000" y="1371600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74"/>
          <p:cNvSpPr txBox="1"/>
          <p:nvPr>
            <p:ph idx="3" type="body"/>
          </p:nvPr>
        </p:nvSpPr>
        <p:spPr>
          <a:xfrm>
            <a:off x="5366000" y="2414025"/>
            <a:ext cx="3294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1">
  <p:cSld name="TITLE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48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4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48"/>
          <p:cNvSpPr txBox="1"/>
          <p:nvPr>
            <p:ph idx="1" type="body"/>
          </p:nvPr>
        </p:nvSpPr>
        <p:spPr>
          <a:xfrm>
            <a:off x="382560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8" name="Google Shape;48;p48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" name="Google Shape;49;p48"/>
          <p:cNvSpPr txBox="1"/>
          <p:nvPr>
            <p:ph type="title"/>
          </p:nvPr>
        </p:nvSpPr>
        <p:spPr>
          <a:xfrm>
            <a:off x="146450" y="182880"/>
            <a:ext cx="45069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48"/>
          <p:cNvSpPr txBox="1"/>
          <p:nvPr>
            <p:ph idx="3" type="body"/>
          </p:nvPr>
        </p:nvSpPr>
        <p:spPr>
          <a:xfrm>
            <a:off x="157138" y="3840480"/>
            <a:ext cx="258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4" type="body"/>
          </p:nvPr>
        </p:nvSpPr>
        <p:spPr>
          <a:xfrm>
            <a:off x="3280200" y="3840480"/>
            <a:ext cx="258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5" type="body"/>
          </p:nvPr>
        </p:nvSpPr>
        <p:spPr>
          <a:xfrm>
            <a:off x="6406288" y="3840480"/>
            <a:ext cx="258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6" type="subTitle"/>
          </p:nvPr>
        </p:nvSpPr>
        <p:spPr>
          <a:xfrm>
            <a:off x="154113" y="3566150"/>
            <a:ext cx="2586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4" name="Google Shape;54;p48"/>
          <p:cNvSpPr txBox="1"/>
          <p:nvPr>
            <p:ph idx="7" type="subTitle"/>
          </p:nvPr>
        </p:nvSpPr>
        <p:spPr>
          <a:xfrm>
            <a:off x="3280200" y="3566160"/>
            <a:ext cx="258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5" name="Google Shape;55;p48"/>
          <p:cNvSpPr txBox="1"/>
          <p:nvPr>
            <p:ph idx="8" type="subTitle"/>
          </p:nvPr>
        </p:nvSpPr>
        <p:spPr>
          <a:xfrm>
            <a:off x="6406288" y="3566160"/>
            <a:ext cx="258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">
  <p:cSld name="TITLE_1_1_1_1_1_2_1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5"/>
          <p:cNvSpPr txBox="1"/>
          <p:nvPr>
            <p:ph idx="1" type="body"/>
          </p:nvPr>
        </p:nvSpPr>
        <p:spPr>
          <a:xfrm>
            <a:off x="5023625" y="657479"/>
            <a:ext cx="3538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222" name="Google Shape;222;p75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7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75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5" name="Google Shape;225;p75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6" name="Google Shape;226;p75"/>
          <p:cNvSpPr txBox="1"/>
          <p:nvPr>
            <p:ph type="title"/>
          </p:nvPr>
        </p:nvSpPr>
        <p:spPr>
          <a:xfrm>
            <a:off x="146450" y="186948"/>
            <a:ext cx="4506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75"/>
          <p:cNvSpPr txBox="1"/>
          <p:nvPr>
            <p:ph idx="4" type="subTitle"/>
          </p:nvPr>
        </p:nvSpPr>
        <p:spPr>
          <a:xfrm>
            <a:off x="5023625" y="218925"/>
            <a:ext cx="3538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8" name="Google Shape;228;p75"/>
          <p:cNvSpPr txBox="1"/>
          <p:nvPr>
            <p:ph idx="5" type="body"/>
          </p:nvPr>
        </p:nvSpPr>
        <p:spPr>
          <a:xfrm>
            <a:off x="5023625" y="2214467"/>
            <a:ext cx="3538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29" name="Google Shape;229;p75"/>
          <p:cNvSpPr txBox="1"/>
          <p:nvPr>
            <p:ph idx="6" type="subTitle"/>
          </p:nvPr>
        </p:nvSpPr>
        <p:spPr>
          <a:xfrm>
            <a:off x="5023625" y="1775913"/>
            <a:ext cx="3538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0" name="Google Shape;230;p75"/>
          <p:cNvSpPr txBox="1"/>
          <p:nvPr>
            <p:ph idx="7" type="body"/>
          </p:nvPr>
        </p:nvSpPr>
        <p:spPr>
          <a:xfrm>
            <a:off x="5023625" y="3771454"/>
            <a:ext cx="3538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31" name="Google Shape;231;p75"/>
          <p:cNvSpPr txBox="1"/>
          <p:nvPr>
            <p:ph idx="8" type="subTitle"/>
          </p:nvPr>
        </p:nvSpPr>
        <p:spPr>
          <a:xfrm>
            <a:off x="5023625" y="3332900"/>
            <a:ext cx="3538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TITLE_1_1_1_1_1_2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76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7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76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6" name="Google Shape;236;p76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7" name="Google Shape;237;p76"/>
          <p:cNvSpPr txBox="1"/>
          <p:nvPr>
            <p:ph type="title"/>
          </p:nvPr>
        </p:nvSpPr>
        <p:spPr>
          <a:xfrm>
            <a:off x="146450" y="186949"/>
            <a:ext cx="45069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76"/>
          <p:cNvSpPr txBox="1"/>
          <p:nvPr>
            <p:ph idx="3" type="body"/>
          </p:nvPr>
        </p:nvSpPr>
        <p:spPr>
          <a:xfrm>
            <a:off x="146450" y="2054029"/>
            <a:ext cx="3420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39" name="Google Shape;239;p76"/>
          <p:cNvSpPr txBox="1"/>
          <p:nvPr>
            <p:ph idx="4" type="subTitle"/>
          </p:nvPr>
        </p:nvSpPr>
        <p:spPr>
          <a:xfrm>
            <a:off x="146450" y="1615475"/>
            <a:ext cx="342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0" name="Google Shape;240;p76"/>
          <p:cNvSpPr txBox="1"/>
          <p:nvPr>
            <p:ph idx="5" type="body"/>
          </p:nvPr>
        </p:nvSpPr>
        <p:spPr>
          <a:xfrm>
            <a:off x="146450" y="3418408"/>
            <a:ext cx="3420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1" name="Google Shape;241;p76"/>
          <p:cNvSpPr txBox="1"/>
          <p:nvPr>
            <p:ph idx="6" type="subTitle"/>
          </p:nvPr>
        </p:nvSpPr>
        <p:spPr>
          <a:xfrm>
            <a:off x="146450" y="2979854"/>
            <a:ext cx="342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2" name="Google Shape;242;p76"/>
          <p:cNvSpPr txBox="1"/>
          <p:nvPr>
            <p:ph idx="7" type="body"/>
          </p:nvPr>
        </p:nvSpPr>
        <p:spPr>
          <a:xfrm>
            <a:off x="3879320" y="2054029"/>
            <a:ext cx="3420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3" name="Google Shape;243;p76"/>
          <p:cNvSpPr txBox="1"/>
          <p:nvPr>
            <p:ph idx="8" type="subTitle"/>
          </p:nvPr>
        </p:nvSpPr>
        <p:spPr>
          <a:xfrm>
            <a:off x="3879320" y="1615475"/>
            <a:ext cx="342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4" name="Google Shape;244;p76"/>
          <p:cNvSpPr txBox="1"/>
          <p:nvPr>
            <p:ph idx="9" type="body"/>
          </p:nvPr>
        </p:nvSpPr>
        <p:spPr>
          <a:xfrm>
            <a:off x="3879320" y="3418408"/>
            <a:ext cx="3420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5" name="Google Shape;245;p76"/>
          <p:cNvSpPr txBox="1"/>
          <p:nvPr>
            <p:ph idx="13" type="subTitle"/>
          </p:nvPr>
        </p:nvSpPr>
        <p:spPr>
          <a:xfrm>
            <a:off x="3879320" y="2979854"/>
            <a:ext cx="342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TITLE_1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7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7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7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0" name="Google Shape;250;p7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1" name="Google Shape;251;p77"/>
          <p:cNvSpPr txBox="1"/>
          <p:nvPr>
            <p:ph idx="3" type="body"/>
          </p:nvPr>
        </p:nvSpPr>
        <p:spPr>
          <a:xfrm>
            <a:off x="538138" y="490548"/>
            <a:ext cx="258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2" name="Google Shape;252;p77"/>
          <p:cNvSpPr txBox="1"/>
          <p:nvPr>
            <p:ph idx="4" type="body"/>
          </p:nvPr>
        </p:nvSpPr>
        <p:spPr>
          <a:xfrm>
            <a:off x="3280200" y="490548"/>
            <a:ext cx="258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3" name="Google Shape;253;p77"/>
          <p:cNvSpPr txBox="1"/>
          <p:nvPr>
            <p:ph idx="5" type="body"/>
          </p:nvPr>
        </p:nvSpPr>
        <p:spPr>
          <a:xfrm>
            <a:off x="6025288" y="490548"/>
            <a:ext cx="2583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4" name="Google Shape;254;p77"/>
          <p:cNvSpPr txBox="1"/>
          <p:nvPr>
            <p:ph idx="6" type="subTitle"/>
          </p:nvPr>
        </p:nvSpPr>
        <p:spPr>
          <a:xfrm>
            <a:off x="535113" y="216218"/>
            <a:ext cx="2586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77"/>
          <p:cNvSpPr txBox="1"/>
          <p:nvPr>
            <p:ph idx="7" type="subTitle"/>
          </p:nvPr>
        </p:nvSpPr>
        <p:spPr>
          <a:xfrm>
            <a:off x="3280200" y="216228"/>
            <a:ext cx="258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77"/>
          <p:cNvSpPr txBox="1"/>
          <p:nvPr>
            <p:ph idx="8" type="subTitle"/>
          </p:nvPr>
        </p:nvSpPr>
        <p:spPr>
          <a:xfrm>
            <a:off x="6025288" y="216228"/>
            <a:ext cx="258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Blank">
  <p:cSld name="TITLE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8"/>
          <p:cNvSpPr/>
          <p:nvPr/>
        </p:nvSpPr>
        <p:spPr>
          <a:xfrm>
            <a:off x="4830625" y="579550"/>
            <a:ext cx="3188700" cy="6824700"/>
          </a:xfrm>
          <a:prstGeom prst="roundRect">
            <a:avLst>
              <a:gd fmla="val 1656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7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78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1" name="Google Shape;261;p78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78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78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64" name="Google Shape;264;p78"/>
          <p:cNvSpPr/>
          <p:nvPr/>
        </p:nvSpPr>
        <p:spPr>
          <a:xfrm>
            <a:off x="4625575" y="4726725"/>
            <a:ext cx="3598800" cy="4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78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with Image">
  <p:cSld name="TITLE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79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9" name="Google Shape;269;p79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0" name="Google Shape;270;p79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79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272" name="Google Shape;272;p79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79"/>
          <p:cNvSpPr/>
          <p:nvPr>
            <p:ph idx="4" type="pic"/>
          </p:nvPr>
        </p:nvSpPr>
        <p:spPr>
          <a:xfrm>
            <a:off x="4839625" y="589800"/>
            <a:ext cx="3169800" cy="68025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">
  <p:cSld name="TITLE_1_1_1_1_1_1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0"/>
          <p:cNvSpPr/>
          <p:nvPr>
            <p:ph idx="2" type="pic"/>
          </p:nvPr>
        </p:nvSpPr>
        <p:spPr>
          <a:xfrm>
            <a:off x="4506725" y="1592725"/>
            <a:ext cx="4389000" cy="2724900"/>
          </a:xfrm>
          <a:prstGeom prst="roundRect">
            <a:avLst>
              <a:gd fmla="val 729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0"/>
          <p:cNvSpPr/>
          <p:nvPr>
            <p:ph idx="3" type="pic"/>
          </p:nvPr>
        </p:nvSpPr>
        <p:spPr>
          <a:xfrm>
            <a:off x="2058025" y="1592725"/>
            <a:ext cx="1947600" cy="2724900"/>
          </a:xfrm>
          <a:prstGeom prst="roundRect">
            <a:avLst>
              <a:gd fmla="val 800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80"/>
          <p:cNvSpPr/>
          <p:nvPr>
            <p:ph idx="4" type="pic"/>
          </p:nvPr>
        </p:nvSpPr>
        <p:spPr>
          <a:xfrm>
            <a:off x="244425" y="1592725"/>
            <a:ext cx="1312500" cy="27249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80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0"/>
          <p:cNvSpPr txBox="1"/>
          <p:nvPr/>
        </p:nvSpPr>
        <p:spPr>
          <a:xfrm>
            <a:off x="2047975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0"/>
          <p:cNvSpPr txBox="1"/>
          <p:nvPr/>
        </p:nvSpPr>
        <p:spPr>
          <a:xfrm>
            <a:off x="450672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80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8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80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4" name="Google Shape;284;p80"/>
          <p:cNvSpPr txBox="1"/>
          <p:nvPr>
            <p:ph idx="5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 - No Images">
  <p:cSld name="TITLE_1_1_1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1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1"/>
          <p:cNvSpPr txBox="1"/>
          <p:nvPr/>
        </p:nvSpPr>
        <p:spPr>
          <a:xfrm>
            <a:off x="2047950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1"/>
          <p:cNvSpPr txBox="1"/>
          <p:nvPr/>
        </p:nvSpPr>
        <p:spPr>
          <a:xfrm>
            <a:off x="450667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81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8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81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2" name="Google Shape;292;p81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2">
  <p:cSld name="TITLE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49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4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49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0" name="Google Shape;60;p49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1" name="Google Shape;61;p49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49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4" type="body"/>
          </p:nvPr>
        </p:nvSpPr>
        <p:spPr>
          <a:xfrm>
            <a:off x="4114800" y="1538254"/>
            <a:ext cx="2241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5" type="subTitle"/>
          </p:nvPr>
        </p:nvSpPr>
        <p:spPr>
          <a:xfrm>
            <a:off x="4114800" y="1263925"/>
            <a:ext cx="2243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5" name="Google Shape;65;p49"/>
          <p:cNvSpPr txBox="1"/>
          <p:nvPr>
            <p:ph idx="6" type="body"/>
          </p:nvPr>
        </p:nvSpPr>
        <p:spPr>
          <a:xfrm>
            <a:off x="6492240" y="1538254"/>
            <a:ext cx="2241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7" type="subTitle"/>
          </p:nvPr>
        </p:nvSpPr>
        <p:spPr>
          <a:xfrm>
            <a:off x="6492240" y="1263925"/>
            <a:ext cx="2243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7" name="Google Shape;67;p49"/>
          <p:cNvSpPr txBox="1"/>
          <p:nvPr>
            <p:ph idx="8" type="body"/>
          </p:nvPr>
        </p:nvSpPr>
        <p:spPr>
          <a:xfrm>
            <a:off x="4114800" y="3763029"/>
            <a:ext cx="2241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68" name="Google Shape;68;p49"/>
          <p:cNvSpPr txBox="1"/>
          <p:nvPr>
            <p:ph idx="9" type="subTitle"/>
          </p:nvPr>
        </p:nvSpPr>
        <p:spPr>
          <a:xfrm>
            <a:off x="4114800" y="3488700"/>
            <a:ext cx="2243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9" name="Google Shape;69;p49"/>
          <p:cNvSpPr txBox="1"/>
          <p:nvPr>
            <p:ph idx="13" type="body"/>
          </p:nvPr>
        </p:nvSpPr>
        <p:spPr>
          <a:xfrm>
            <a:off x="6492240" y="3763029"/>
            <a:ext cx="2241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4" type="subTitle"/>
          </p:nvPr>
        </p:nvSpPr>
        <p:spPr>
          <a:xfrm>
            <a:off x="6492240" y="3488700"/>
            <a:ext cx="2243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Left ">
  <p:cSld name="TITLE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50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50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5" name="Google Shape;75;p50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6" name="Google Shape;76;p50"/>
          <p:cNvSpPr txBox="1"/>
          <p:nvPr>
            <p:ph type="title"/>
          </p:nvPr>
        </p:nvSpPr>
        <p:spPr>
          <a:xfrm>
            <a:off x="708600" y="1371600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TITLE_1_1_1_1_1_2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51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5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51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82" name="Google Shape;82;p51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109800" y="108525"/>
            <a:ext cx="88068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Medium"/>
              <a:buNone/>
              <a:defRPr b="0" i="0" sz="7000" u="none" cap="none" strike="noStrik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109800" y="2829950"/>
            <a:ext cx="85206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"/>
          <p:cNvSpPr txBox="1"/>
          <p:nvPr>
            <p:ph type="title"/>
          </p:nvPr>
        </p:nvSpPr>
        <p:spPr>
          <a:xfrm>
            <a:off x="221760" y="875925"/>
            <a:ext cx="53112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tutti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4000"/>
              <a:t>A8: Interactive High-fi Prototype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t/>
            </a:r>
            <a:endParaRPr/>
          </a:p>
        </p:txBody>
      </p:sp>
      <p:sp>
        <p:nvSpPr>
          <p:cNvPr id="298" name="Google Shape;298;p1"/>
          <p:cNvSpPr txBox="1"/>
          <p:nvPr>
            <p:ph idx="2" type="body"/>
          </p:nvPr>
        </p:nvSpPr>
        <p:spPr>
          <a:xfrm>
            <a:off x="382560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00"/>
              <a:buNone/>
            </a:pPr>
            <a:r>
              <a:rPr lang="en"/>
              <a:t>Stanford University</a:t>
            </a:r>
            <a:endParaRPr/>
          </a:p>
        </p:txBody>
      </p:sp>
      <p:sp>
        <p:nvSpPr>
          <p:cNvPr id="299" name="Google Shape;299;p1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00"/>
              <a:buNone/>
            </a:pPr>
            <a:r>
              <a:rPr lang="en"/>
              <a:t>November 23, 2024</a:t>
            </a:r>
            <a:endParaRPr/>
          </a:p>
        </p:txBody>
      </p:sp>
      <p:sp>
        <p:nvSpPr>
          <p:cNvPr id="300" name="Google Shape;300;p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"/>
          <p:cNvSpPr txBox="1"/>
          <p:nvPr>
            <p:ph type="title"/>
          </p:nvPr>
        </p:nvSpPr>
        <p:spPr>
          <a:xfrm>
            <a:off x="666300" y="250150"/>
            <a:ext cx="78114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>
                <a:latin typeface="DM Sans"/>
                <a:ea typeface="DM Sans"/>
                <a:cs typeface="DM Sans"/>
                <a:sym typeface="DM Sans"/>
              </a:rPr>
              <a:t>High Severity Violations (Level 4)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666300" y="981375"/>
            <a:ext cx="2335800" cy="137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H4: Show Meeting Location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Display meeting locations on session request and acceptance</a:t>
            </a:r>
            <a:endParaRPr b="0" i="0" sz="1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10"/>
          <p:cNvSpPr/>
          <p:nvPr/>
        </p:nvSpPr>
        <p:spPr>
          <a:xfrm>
            <a:off x="3404100" y="981450"/>
            <a:ext cx="2335800" cy="137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H5: Prevent Back After Payment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Disable back navigation after payment</a:t>
            </a:r>
            <a:endParaRPr b="0" i="0" sz="9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6141900" y="981450"/>
            <a:ext cx="2335800" cy="137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H5: Add Edit/Cancel for Sessions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Allow users to confirm, edit, or cancel scheduled sessions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10"/>
          <p:cNvSpPr/>
          <p:nvPr/>
        </p:nvSpPr>
        <p:spPr>
          <a:xfrm>
            <a:off x="666300" y="2690700"/>
            <a:ext cx="2335800" cy="137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H7: Streamline Search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Enable tutor search directly on the home page.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3404100" y="2690700"/>
            <a:ext cx="2335800" cy="137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H4: Standardize Report Buttons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Align "view report" and "view AI report" button designs.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10"/>
          <p:cNvSpPr/>
          <p:nvPr/>
        </p:nvSpPr>
        <p:spPr>
          <a:xfrm>
            <a:off x="6141900" y="2690700"/>
            <a:ext cx="2335800" cy="137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H1: Show Payment Status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Display payment status (e.g., escrow, processed, refunded).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type="title"/>
          </p:nvPr>
        </p:nvSpPr>
        <p:spPr>
          <a:xfrm>
            <a:off x="666300" y="250150"/>
            <a:ext cx="78114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>
                <a:latin typeface="DM Sans"/>
                <a:ea typeface="DM Sans"/>
                <a:cs typeface="DM Sans"/>
                <a:sym typeface="DM Sans"/>
              </a:rPr>
              <a:t>High Severity Violations (Level 4) Cont.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666300" y="1000650"/>
            <a:ext cx="2335800" cy="13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H7: Improve DM Button Visibility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a DM button on the home page and make it easier to find.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3404100" y="1000600"/>
            <a:ext cx="2335800" cy="13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H3: Allow Session Start Without Recording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a "continue without recording" option for privacy.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6141900" y="1000650"/>
            <a:ext cx="2335800" cy="13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H7: Add New Session Button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a clear “new session” button on the home page.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666300" y="2690700"/>
            <a:ext cx="2335800" cy="1292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H3: Cancel Recurring Sessions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Include a "cancel recurring" button for easier management.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3404100" y="2690700"/>
            <a:ext cx="2335800" cy="13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H6: Mark Recurring Sessions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tags to identify recurring sessions on the home page.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11"/>
          <p:cNvSpPr/>
          <p:nvPr/>
        </p:nvSpPr>
        <p:spPr>
          <a:xfrm>
            <a:off x="6141900" y="2690700"/>
            <a:ext cx="2335800" cy="114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H1: Add Calendar View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 a calendar to view and edit availability.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2"/>
          <p:cNvSpPr/>
          <p:nvPr/>
        </p:nvSpPr>
        <p:spPr>
          <a:xfrm>
            <a:off x="3579625" y="478275"/>
            <a:ext cx="5232000" cy="3567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H5: Unable to edit or cancel scheduled session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H3: Need for a more noticeable “new session” button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H6: No indication of recurring sessions</a:t>
            </a:r>
            <a:b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H3: Unable to cancel recurring sessions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H7: Direct Message (DM) button not accessible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H4: Inconsistent button design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H7: No filtering option for session requests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H5: Users able to go back and potentially pay twice.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H1: No indicator for payment state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H3: No option to skip recording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H1: Session confirmation does not include location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H12: No privacy policy during recording sessions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H2: Login page lacking information about the app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12"/>
          <p:cNvSpPr txBox="1"/>
          <p:nvPr/>
        </p:nvSpPr>
        <p:spPr>
          <a:xfrm>
            <a:off x="192250" y="1377575"/>
            <a:ext cx="3261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Major Violations Addressed:</a:t>
            </a:r>
            <a:endParaRPr b="0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"/>
          <p:cNvSpPr/>
          <p:nvPr/>
        </p:nvSpPr>
        <p:spPr>
          <a:xfrm>
            <a:off x="477250" y="1163600"/>
            <a:ext cx="4573800" cy="2361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H12:</a:t>
            </a: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Feature to report unsafe behavior</a:t>
            </a:r>
            <a:endParaRPr b="0" i="0" sz="1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H3:</a:t>
            </a: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Limit location options with map or preset options</a:t>
            </a:r>
            <a:endParaRPr b="0" i="0" sz="1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H6: 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More customizable recurring sessions</a:t>
            </a:r>
            <a:endParaRPr b="0" i="0" sz="1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H4: 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Ensure minimum button size requirement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H12: 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Error messages for every input </a:t>
            </a:r>
            <a:endParaRPr b="0" i="0" sz="1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2688150" y="307400"/>
            <a:ext cx="376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Yet Addressed:</a:t>
            </a:r>
            <a:endParaRPr b="0" i="0" sz="2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13"/>
          <p:cNvSpPr txBox="1"/>
          <p:nvPr/>
        </p:nvSpPr>
        <p:spPr>
          <a:xfrm>
            <a:off x="6654425" y="2853650"/>
            <a:ext cx="2511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13"/>
          <p:cNvSpPr txBox="1"/>
          <p:nvPr/>
        </p:nvSpPr>
        <p:spPr>
          <a:xfrm>
            <a:off x="5200525" y="936350"/>
            <a:ext cx="3537300" cy="24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 Constraints:</a:t>
            </a:r>
            <a:endParaRPr b="1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Some features (such as the calendar) may require more development time than was available. 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Low Priority:</a:t>
            </a:r>
            <a:endParaRPr b="1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Detailed inclusivity or consistency improvements across all pages are less important than other features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14"/>
          <p:cNvSpPr txBox="1"/>
          <p:nvPr>
            <p:ph type="title"/>
          </p:nvPr>
        </p:nvSpPr>
        <p:spPr>
          <a:xfrm>
            <a:off x="386750" y="342898"/>
            <a:ext cx="45069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Main Takeaways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472" name="Google Shape;472;p14"/>
          <p:cNvSpPr/>
          <p:nvPr/>
        </p:nvSpPr>
        <p:spPr>
          <a:xfrm>
            <a:off x="386750" y="1565500"/>
            <a:ext cx="2341200" cy="2289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</a:t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Interface lacks visual consistency and intuitive organization to help users navigate platform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3401400" y="1565500"/>
            <a:ext cx="2341200" cy="2289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Accessibility </a:t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Insufficient instructions and context to guide users and lack of real-time feedback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14"/>
          <p:cNvSpPr/>
          <p:nvPr/>
        </p:nvSpPr>
        <p:spPr>
          <a:xfrm>
            <a:off x="6298150" y="1565500"/>
            <a:ext cx="2341200" cy="2289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Functionality </a:t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Certain processes are inefficient and fail to provide users with the control and flexibility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/>
          <p:nvPr>
            <p:ph type="title"/>
          </p:nvPr>
        </p:nvSpPr>
        <p:spPr>
          <a:xfrm>
            <a:off x="602050" y="1991750"/>
            <a:ext cx="49959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lang="en" sz="5000"/>
              <a:t>Design Revisions</a:t>
            </a:r>
            <a:endParaRPr sz="5000"/>
          </a:p>
        </p:txBody>
      </p:sp>
      <p:grpSp>
        <p:nvGrpSpPr>
          <p:cNvPr id="480" name="Google Shape;480;p15"/>
          <p:cNvGrpSpPr/>
          <p:nvPr/>
        </p:nvGrpSpPr>
        <p:grpSpPr>
          <a:xfrm rot="1838715">
            <a:off x="4793555" y="1301515"/>
            <a:ext cx="1919056" cy="2829485"/>
            <a:chOff x="4255371" y="3397062"/>
            <a:chExt cx="508200" cy="883625"/>
          </a:xfrm>
        </p:grpSpPr>
        <p:sp>
          <p:nvSpPr>
            <p:cNvPr id="481" name="Google Shape;481;p15"/>
            <p:cNvSpPr/>
            <p:nvPr/>
          </p:nvSpPr>
          <p:spPr>
            <a:xfrm rot="-7589">
              <a:off x="4441513" y="3966137"/>
              <a:ext cx="135900" cy="31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4255371" y="3397062"/>
              <a:ext cx="508200" cy="508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4306062" y="3447763"/>
              <a:ext cx="406800" cy="406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4" name="Google Shape;484;p15"/>
            <p:cNvCxnSpPr/>
            <p:nvPr/>
          </p:nvCxnSpPr>
          <p:spPr>
            <a:xfrm flipH="1" rot="9760697">
              <a:off x="4557984" y="3547114"/>
              <a:ext cx="63479" cy="17810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15"/>
            <p:cNvCxnSpPr/>
            <p:nvPr/>
          </p:nvCxnSpPr>
          <p:spPr>
            <a:xfrm flipH="1" rot="10685451">
              <a:off x="4540829" y="3619938"/>
              <a:ext cx="9005" cy="11229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 txBox="1"/>
          <p:nvPr>
            <p:ph type="title"/>
          </p:nvPr>
        </p:nvSpPr>
        <p:spPr>
          <a:xfrm>
            <a:off x="125100" y="3682138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H5: Unable to edit or cancel scheduled session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H3: Need more noticeable “new session button”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H7: unclear that “Search tutors” leads to new session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 txBox="1"/>
          <p:nvPr>
            <p:ph type="title"/>
          </p:nvPr>
        </p:nvSpPr>
        <p:spPr>
          <a:xfrm>
            <a:off x="244425" y="549363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Home Page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solidFill>
                  <a:schemeClr val="accent2"/>
                </a:solidFill>
              </a:rPr>
              <a:t>Severity: 4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492" name="Google Shape;4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8949" y="150750"/>
            <a:ext cx="2093675" cy="451005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6"/>
          <p:cNvSpPr txBox="1"/>
          <p:nvPr/>
        </p:nvSpPr>
        <p:spPr>
          <a:xfrm>
            <a:off x="3505775" y="1448413"/>
            <a:ext cx="28068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H6: No indication of recurring session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H3: Unable to cancel recurring session button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H7: DM button not accessible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"/>
          <p:cNvSpPr txBox="1"/>
          <p:nvPr>
            <p:ph type="title"/>
          </p:nvPr>
        </p:nvSpPr>
        <p:spPr>
          <a:xfrm>
            <a:off x="340450" y="468800"/>
            <a:ext cx="39822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Revised Homepage</a:t>
            </a:r>
            <a:endParaRPr b="1"/>
          </a:p>
        </p:txBody>
      </p:sp>
      <p:pic>
        <p:nvPicPr>
          <p:cNvPr id="499" name="Google Shape;4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549" y="108688"/>
            <a:ext cx="2093682" cy="45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7"/>
          <p:cNvSpPr/>
          <p:nvPr/>
        </p:nvSpPr>
        <p:spPr>
          <a:xfrm>
            <a:off x="6880338" y="4218138"/>
            <a:ext cx="482100" cy="573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17"/>
          <p:cNvSpPr/>
          <p:nvPr/>
        </p:nvSpPr>
        <p:spPr>
          <a:xfrm>
            <a:off x="6148050" y="1612563"/>
            <a:ext cx="1214400" cy="37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2" name="Google Shape;502;p17"/>
          <p:cNvSpPr/>
          <p:nvPr/>
        </p:nvSpPr>
        <p:spPr>
          <a:xfrm>
            <a:off x="7111150" y="3790638"/>
            <a:ext cx="1062000" cy="42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17"/>
          <p:cNvSpPr/>
          <p:nvPr/>
        </p:nvSpPr>
        <p:spPr>
          <a:xfrm>
            <a:off x="7425500" y="1313713"/>
            <a:ext cx="601200" cy="243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17"/>
          <p:cNvSpPr txBox="1"/>
          <p:nvPr/>
        </p:nvSpPr>
        <p:spPr>
          <a:xfrm>
            <a:off x="340450" y="159475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Fix:</a:t>
            </a:r>
            <a:endParaRPr b="0" i="0" sz="1500" u="none" cap="none" strike="noStrike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exend"/>
              <a:buAutoNum type="arabicPeriod"/>
            </a:pPr>
            <a:r>
              <a:rPr b="0" i="0" lang="en" sz="1500" u="none" cap="none" strike="noStrike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Add edit/cancel session buttons</a:t>
            </a:r>
            <a:endParaRPr b="0" i="0" sz="1500" u="none" cap="none" strike="noStrike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exend"/>
              <a:buAutoNum type="arabicPeriod"/>
            </a:pPr>
            <a:r>
              <a:rPr b="0" i="0" lang="en" sz="1500" u="none" cap="none" strike="noStrike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Accessible new session button</a:t>
            </a:r>
            <a:endParaRPr b="0" i="0" sz="1500" u="none" cap="none" strike="noStrike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500"/>
              <a:buFont typeface="Lexend"/>
              <a:buAutoNum type="arabicPeriod"/>
            </a:pPr>
            <a:r>
              <a:rPr b="0" i="0" lang="en" sz="1500" u="none" cap="none" strike="noStrike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Clear navigation bar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"/>
          <p:cNvSpPr txBox="1"/>
          <p:nvPr>
            <p:ph type="title"/>
          </p:nvPr>
        </p:nvSpPr>
        <p:spPr>
          <a:xfrm>
            <a:off x="533750" y="2573600"/>
            <a:ext cx="2684100" cy="26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H2: Login page lacking  information about the app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</a:rPr>
              <a:t>Fix: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AutoNum type="arabicPeriod"/>
            </a:pPr>
            <a:r>
              <a:rPr lang="en" sz="1500">
                <a:solidFill>
                  <a:schemeClr val="lt2"/>
                </a:solidFill>
              </a:rPr>
              <a:t>Add tutti logo and app name on login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AutoNum type="arabicPeriod"/>
            </a:pPr>
            <a:r>
              <a:rPr lang="en" sz="1500">
                <a:solidFill>
                  <a:schemeClr val="lt2"/>
                </a:solidFill>
              </a:rPr>
              <a:t>Include value proposition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10" name="Google Shape;510;p18"/>
          <p:cNvSpPr txBox="1"/>
          <p:nvPr>
            <p:ph type="title"/>
          </p:nvPr>
        </p:nvSpPr>
        <p:spPr>
          <a:xfrm>
            <a:off x="533750" y="583375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Login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solidFill>
                  <a:srgbClr val="B45F06"/>
                </a:solidFill>
              </a:rPr>
              <a:t>Severity: 3</a:t>
            </a:r>
            <a:endParaRPr sz="2000">
              <a:solidFill>
                <a:srgbClr val="B45F06"/>
              </a:solidFill>
            </a:endParaRPr>
          </a:p>
        </p:txBody>
      </p:sp>
      <p:pic>
        <p:nvPicPr>
          <p:cNvPr id="511" name="Google Shape;5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824" y="479375"/>
            <a:ext cx="1905987" cy="402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18"/>
          <p:cNvGrpSpPr/>
          <p:nvPr/>
        </p:nvGrpSpPr>
        <p:grpSpPr>
          <a:xfrm>
            <a:off x="6055581" y="2434346"/>
            <a:ext cx="329470" cy="113553"/>
            <a:chOff x="993425" y="2458163"/>
            <a:chExt cx="438300" cy="154200"/>
          </a:xfrm>
        </p:grpSpPr>
        <p:cxnSp>
          <p:nvCxnSpPr>
            <p:cNvPr id="513" name="Google Shape;513;p18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4" name="Google Shape;514;p18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5" name="Google Shape;5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123" y="479375"/>
            <a:ext cx="1911174" cy="40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8"/>
          <p:cNvSpPr/>
          <p:nvPr/>
        </p:nvSpPr>
        <p:spPr>
          <a:xfrm>
            <a:off x="6598373" y="892969"/>
            <a:ext cx="1800900" cy="1809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18"/>
          <p:cNvSpPr/>
          <p:nvPr/>
        </p:nvSpPr>
        <p:spPr>
          <a:xfrm>
            <a:off x="6385120" y="583384"/>
            <a:ext cx="1030800" cy="309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916" y="301300"/>
            <a:ext cx="1915609" cy="4153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19"/>
          <p:cNvGrpSpPr/>
          <p:nvPr/>
        </p:nvGrpSpPr>
        <p:grpSpPr>
          <a:xfrm>
            <a:off x="6484086" y="2480695"/>
            <a:ext cx="368698" cy="130330"/>
            <a:chOff x="993425" y="2458163"/>
            <a:chExt cx="438300" cy="154200"/>
          </a:xfrm>
        </p:grpSpPr>
        <p:cxnSp>
          <p:nvCxnSpPr>
            <p:cNvPr id="524" name="Google Shape;524;p19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5" name="Google Shape;525;p19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450" y="301300"/>
            <a:ext cx="1865875" cy="407381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9"/>
          <p:cNvSpPr/>
          <p:nvPr/>
        </p:nvSpPr>
        <p:spPr>
          <a:xfrm>
            <a:off x="7562675" y="782142"/>
            <a:ext cx="473400" cy="136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19"/>
          <p:cNvSpPr/>
          <p:nvPr/>
        </p:nvSpPr>
        <p:spPr>
          <a:xfrm>
            <a:off x="7192175" y="1206525"/>
            <a:ext cx="1706400" cy="37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19"/>
          <p:cNvSpPr/>
          <p:nvPr/>
        </p:nvSpPr>
        <p:spPr>
          <a:xfrm>
            <a:off x="8350225" y="2114750"/>
            <a:ext cx="326100" cy="37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19"/>
          <p:cNvSpPr txBox="1"/>
          <p:nvPr>
            <p:ph type="title"/>
          </p:nvPr>
        </p:nvSpPr>
        <p:spPr>
          <a:xfrm>
            <a:off x="244425" y="369350"/>
            <a:ext cx="39609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900"/>
              <a:t>Create an Account</a:t>
            </a:r>
            <a:endParaRPr b="1" sz="2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rgbClr val="B45F06"/>
                </a:solidFill>
              </a:rPr>
              <a:t>Severity: 3</a:t>
            </a:r>
            <a:endParaRPr sz="29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H3:</a:t>
            </a:r>
            <a:r>
              <a:rPr lang="en" sz="1400"/>
              <a:t> Missing information for valid inputs and required fields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b="1" lang="en" sz="1400"/>
              <a:t>H12: </a:t>
            </a:r>
            <a:r>
              <a:rPr lang="en" sz="1400"/>
              <a:t>Lacking pronouns for inclusivity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chemeClr val="lt2"/>
                </a:solidFill>
              </a:rPr>
              <a:t>Fix: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Add pronoun field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Indicate required fields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Add visibility button for password privacy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829" y="763836"/>
            <a:ext cx="1581000" cy="1686900"/>
          </a:xfrm>
          <a:prstGeom prst="ellipse">
            <a:avLst/>
          </a:prstGeom>
          <a:noFill/>
          <a:ln cap="flat" cmpd="sng" w="1905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2"/>
          <p:cNvPicPr preferRelativeResize="0"/>
          <p:nvPr/>
        </p:nvPicPr>
        <p:blipFill rotWithShape="1">
          <a:blip r:embed="rId4">
            <a:alphaModFix/>
          </a:blip>
          <a:srcRect b="36834" l="24513" r="18621" t="17953"/>
          <a:stretch/>
        </p:blipFill>
        <p:spPr>
          <a:xfrm>
            <a:off x="2578727" y="763834"/>
            <a:ext cx="1597500" cy="1686900"/>
          </a:xfrm>
          <a:prstGeom prst="ellipse">
            <a:avLst/>
          </a:prstGeom>
          <a:noFill/>
          <a:ln cap="flat" cmpd="sng" w="1905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2"/>
          <p:cNvPicPr preferRelativeResize="0"/>
          <p:nvPr/>
        </p:nvPicPr>
        <p:blipFill rotWithShape="1">
          <a:blip r:embed="rId5">
            <a:alphaModFix/>
          </a:blip>
          <a:srcRect b="32613" l="22551" r="23548" t="9873"/>
          <a:stretch/>
        </p:blipFill>
        <p:spPr>
          <a:xfrm>
            <a:off x="4672731" y="751623"/>
            <a:ext cx="1597500" cy="1784700"/>
          </a:xfrm>
          <a:prstGeom prst="ellipse">
            <a:avLst/>
          </a:prstGeom>
          <a:noFill/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226" y="800531"/>
            <a:ext cx="1563600" cy="1686900"/>
          </a:xfrm>
          <a:prstGeom prst="ellipse">
            <a:avLst/>
          </a:prstGeom>
          <a:noFill/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2"/>
          <p:cNvSpPr txBox="1"/>
          <p:nvPr/>
        </p:nvSpPr>
        <p:spPr>
          <a:xfrm>
            <a:off x="244425" y="2594400"/>
            <a:ext cx="2157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Jennifer Lew (’26) </a:t>
            </a: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     Computer Science (AI)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Palos Verdes, CA                                  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310" name="Google Shape;310;p2"/>
          <p:cNvSpPr txBox="1"/>
          <p:nvPr/>
        </p:nvSpPr>
        <p:spPr>
          <a:xfrm>
            <a:off x="4352925" y="2739125"/>
            <a:ext cx="22371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Meghana Paturu (’26)</a:t>
            </a: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        Computer Science (HCI) &amp; Economics                                     Belle Mead, NJ                                 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311" name="Google Shape;311;p2"/>
          <p:cNvSpPr txBox="1"/>
          <p:nvPr/>
        </p:nvSpPr>
        <p:spPr>
          <a:xfrm>
            <a:off x="6590036" y="2792053"/>
            <a:ext cx="2118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Jonah Blaydes-Greenberg (’26)  </a:t>
            </a: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         Computer Science (AI) &amp; Music                                           Los Altos, CA                               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312" name="Google Shape;312;p2"/>
          <p:cNvSpPr txBox="1"/>
          <p:nvPr/>
        </p:nvSpPr>
        <p:spPr>
          <a:xfrm>
            <a:off x="2402025" y="2694278"/>
            <a:ext cx="1950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Alex Yansouni (’26) </a:t>
            </a: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Computer Science (HCI)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Los Altos, CA                                    </a:t>
            </a:r>
            <a:endParaRPr b="0" i="0" sz="14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20"/>
          <p:cNvGrpSpPr/>
          <p:nvPr/>
        </p:nvGrpSpPr>
        <p:grpSpPr>
          <a:xfrm>
            <a:off x="6297585" y="2412376"/>
            <a:ext cx="382767" cy="121001"/>
            <a:chOff x="993425" y="2458163"/>
            <a:chExt cx="438300" cy="154200"/>
          </a:xfrm>
        </p:grpSpPr>
        <p:cxnSp>
          <p:nvCxnSpPr>
            <p:cNvPr id="536" name="Google Shape;536;p20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7" name="Google Shape;537;p20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0"/>
          <p:cNvSpPr txBox="1"/>
          <p:nvPr>
            <p:ph type="title"/>
          </p:nvPr>
        </p:nvSpPr>
        <p:spPr>
          <a:xfrm>
            <a:off x="155625" y="1918450"/>
            <a:ext cx="19278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900"/>
              <a:t>Past Sessions:</a:t>
            </a:r>
            <a:endParaRPr b="1" sz="2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rgbClr val="FF0000"/>
                </a:solidFill>
              </a:rPr>
              <a:t>Severity: 4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H4: Inconsistent button design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rPr lang="en" sz="1400"/>
              <a:t>H6: Past session list last session information</a:t>
            </a:r>
            <a:endParaRPr sz="2900"/>
          </a:p>
        </p:txBody>
      </p:sp>
      <p:pic>
        <p:nvPicPr>
          <p:cNvPr id="539" name="Google Shape;5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375" y="363900"/>
            <a:ext cx="1937528" cy="402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567" y="342901"/>
            <a:ext cx="1937521" cy="4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1408" y="389914"/>
            <a:ext cx="1909026" cy="396798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0"/>
          <p:cNvSpPr/>
          <p:nvPr/>
        </p:nvSpPr>
        <p:spPr>
          <a:xfrm>
            <a:off x="2213900" y="2906845"/>
            <a:ext cx="918900" cy="226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20"/>
          <p:cNvSpPr/>
          <p:nvPr/>
        </p:nvSpPr>
        <p:spPr>
          <a:xfrm>
            <a:off x="6911018" y="1175845"/>
            <a:ext cx="698700" cy="273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20"/>
          <p:cNvSpPr/>
          <p:nvPr/>
        </p:nvSpPr>
        <p:spPr>
          <a:xfrm>
            <a:off x="7689224" y="1046528"/>
            <a:ext cx="1123800" cy="330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774" y="567650"/>
            <a:ext cx="1932700" cy="422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21"/>
          <p:cNvGrpSpPr/>
          <p:nvPr/>
        </p:nvGrpSpPr>
        <p:grpSpPr>
          <a:xfrm>
            <a:off x="6308681" y="2435174"/>
            <a:ext cx="413624" cy="136575"/>
            <a:chOff x="993425" y="2458163"/>
            <a:chExt cx="438300" cy="154200"/>
          </a:xfrm>
        </p:grpSpPr>
        <p:cxnSp>
          <p:nvCxnSpPr>
            <p:cNvPr id="551" name="Google Shape;551;p21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2" name="Google Shape;552;p21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3" name="Google Shape;5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695" y="567651"/>
            <a:ext cx="1834393" cy="4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1"/>
          <p:cNvSpPr txBox="1"/>
          <p:nvPr>
            <p:ph type="title"/>
          </p:nvPr>
        </p:nvSpPr>
        <p:spPr>
          <a:xfrm>
            <a:off x="379125" y="2132475"/>
            <a:ext cx="35079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New Session Request</a:t>
            </a:r>
            <a:endParaRPr b="1"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B45F06"/>
                </a:solidFill>
              </a:rPr>
              <a:t>Severity: 3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H5: Lack input validation for session request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300"/>
              <a:t>H7: No filtering option -&gt; less efficient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chemeClr val="lt2"/>
                </a:solidFill>
              </a:rPr>
              <a:t>Fix: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</a:pPr>
            <a:r>
              <a:rPr lang="en" sz="1300">
                <a:solidFill>
                  <a:schemeClr val="lt2"/>
                </a:solidFill>
              </a:rPr>
              <a:t>Add “Apply Filter” button for more personalized results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</a:pPr>
            <a:r>
              <a:rPr lang="en" sz="1300">
                <a:solidFill>
                  <a:schemeClr val="lt2"/>
                </a:solidFill>
              </a:rPr>
              <a:t>Guiding question on what to search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300"/>
              <a:buAutoNum type="arabicPeriod"/>
            </a:pPr>
            <a:r>
              <a:rPr lang="en" sz="1300">
                <a:solidFill>
                  <a:schemeClr val="lt2"/>
                </a:solidFill>
              </a:rPr>
              <a:t>Reworded page title for clarity</a:t>
            </a:r>
            <a:endParaRPr b="1" sz="1300"/>
          </a:p>
        </p:txBody>
      </p:sp>
      <p:sp>
        <p:nvSpPr>
          <p:cNvPr id="555" name="Google Shape;555;p21"/>
          <p:cNvSpPr/>
          <p:nvPr/>
        </p:nvSpPr>
        <p:spPr>
          <a:xfrm>
            <a:off x="7738566" y="1446040"/>
            <a:ext cx="586800" cy="119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917650" y="1203420"/>
            <a:ext cx="1834500" cy="197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21"/>
          <p:cNvSpPr/>
          <p:nvPr/>
        </p:nvSpPr>
        <p:spPr>
          <a:xfrm>
            <a:off x="6917691" y="694753"/>
            <a:ext cx="888000" cy="197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6071998" y="2349370"/>
            <a:ext cx="388158" cy="136560"/>
            <a:chOff x="993425" y="2458163"/>
            <a:chExt cx="438300" cy="154200"/>
          </a:xfrm>
        </p:grpSpPr>
        <p:cxnSp>
          <p:nvCxnSpPr>
            <p:cNvPr id="563" name="Google Shape;563;p22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4" name="Google Shape;564;p22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5" name="Google Shape;5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3772" y="408938"/>
            <a:ext cx="1779953" cy="40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3875" y="326275"/>
            <a:ext cx="1779950" cy="42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2"/>
          <p:cNvSpPr/>
          <p:nvPr/>
        </p:nvSpPr>
        <p:spPr>
          <a:xfrm>
            <a:off x="7415128" y="801952"/>
            <a:ext cx="765300" cy="196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22"/>
          <p:cNvSpPr/>
          <p:nvPr/>
        </p:nvSpPr>
        <p:spPr>
          <a:xfrm>
            <a:off x="7352590" y="1118934"/>
            <a:ext cx="765300" cy="1938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9" name="Google Shape;569;p22"/>
          <p:cNvSpPr txBox="1"/>
          <p:nvPr>
            <p:ph type="title"/>
          </p:nvPr>
        </p:nvSpPr>
        <p:spPr>
          <a:xfrm>
            <a:off x="535025" y="222025"/>
            <a:ext cx="3429000" cy="45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900"/>
              <a:t>Transaction Details</a:t>
            </a:r>
            <a:endParaRPr b="1" sz="2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chemeClr val="accent2"/>
                </a:solidFill>
              </a:rPr>
              <a:t>Severity: 4</a:t>
            </a:r>
            <a:endParaRPr sz="29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H1: No indicator for payment state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chemeClr val="lt2"/>
                </a:solidFill>
              </a:rPr>
              <a:t>Fix: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Organized transaction details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Clear display of transaction state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Add info button on status meaning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23"/>
          <p:cNvGrpSpPr/>
          <p:nvPr/>
        </p:nvGrpSpPr>
        <p:grpSpPr>
          <a:xfrm>
            <a:off x="5944748" y="2435195"/>
            <a:ext cx="388158" cy="136560"/>
            <a:chOff x="993425" y="2458163"/>
            <a:chExt cx="438300" cy="154200"/>
          </a:xfrm>
        </p:grpSpPr>
        <p:cxnSp>
          <p:nvCxnSpPr>
            <p:cNvPr id="575" name="Google Shape;575;p23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6" name="Google Shape;576;p23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7" name="Google Shape;5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575" y="325650"/>
            <a:ext cx="1947155" cy="42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6075" y="300100"/>
            <a:ext cx="1965001" cy="42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3"/>
          <p:cNvSpPr txBox="1"/>
          <p:nvPr>
            <p:ph type="title"/>
          </p:nvPr>
        </p:nvSpPr>
        <p:spPr>
          <a:xfrm>
            <a:off x="423125" y="812025"/>
            <a:ext cx="28482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Recording Session</a:t>
            </a:r>
            <a:endParaRPr b="1"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chemeClr val="accent2"/>
                </a:solidFill>
              </a:rPr>
              <a:t>Severity: 4</a:t>
            </a:r>
            <a:endParaRPr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/>
              <a:t>H3: No option to skip recording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45F06"/>
                </a:solidFill>
              </a:rPr>
              <a:t>Severity: 3</a:t>
            </a:r>
            <a:endParaRPr sz="13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/>
              <a:t>H12: No privacy policy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chemeClr val="lt2"/>
                </a:solidFill>
              </a:rPr>
              <a:t>Fix:</a:t>
            </a:r>
            <a:endParaRPr sz="18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</a:pPr>
            <a:r>
              <a:rPr lang="en" sz="1300">
                <a:solidFill>
                  <a:schemeClr val="lt2"/>
                </a:solidFill>
              </a:rPr>
              <a:t>Add info button on data privacy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</a:pPr>
            <a:r>
              <a:rPr lang="en" sz="1300">
                <a:solidFill>
                  <a:schemeClr val="lt2"/>
                </a:solidFill>
              </a:rPr>
              <a:t>Add button to allow user to skip recording 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580" name="Google Shape;580;p23"/>
          <p:cNvSpPr/>
          <p:nvPr/>
        </p:nvSpPr>
        <p:spPr>
          <a:xfrm>
            <a:off x="7507125" y="1938026"/>
            <a:ext cx="1005600" cy="208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23"/>
          <p:cNvSpPr/>
          <p:nvPr/>
        </p:nvSpPr>
        <p:spPr>
          <a:xfrm>
            <a:off x="6778195" y="4156324"/>
            <a:ext cx="1470900" cy="285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4362" y="482688"/>
            <a:ext cx="1876138" cy="407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1100" y="476463"/>
            <a:ext cx="1876150" cy="40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4"/>
          <p:cNvSpPr txBox="1"/>
          <p:nvPr>
            <p:ph type="title"/>
          </p:nvPr>
        </p:nvSpPr>
        <p:spPr>
          <a:xfrm>
            <a:off x="520650" y="761988"/>
            <a:ext cx="38637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900"/>
              <a:t>My Profile</a:t>
            </a:r>
            <a:endParaRPr b="1" sz="2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chemeClr val="accent2"/>
                </a:solidFill>
              </a:rPr>
              <a:t>Severity: 4</a:t>
            </a:r>
            <a:endParaRPr sz="29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H1: Unable to see current schedule or change it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rgbClr val="B45F06"/>
                </a:solidFill>
              </a:rPr>
              <a:t>Severity: 3</a:t>
            </a:r>
            <a:endParaRPr sz="14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H3: Missing logout function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H7: Unable to view past requests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chemeClr val="lt2"/>
                </a:solidFill>
              </a:rPr>
              <a:t>Fix: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New profile page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Buttons to easily access user information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8950" y="384825"/>
            <a:ext cx="1870091" cy="411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8923" y="324712"/>
            <a:ext cx="1968800" cy="42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5"/>
          <p:cNvSpPr txBox="1"/>
          <p:nvPr>
            <p:ph type="title"/>
          </p:nvPr>
        </p:nvSpPr>
        <p:spPr>
          <a:xfrm>
            <a:off x="481075" y="936225"/>
            <a:ext cx="38214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900"/>
              <a:t>Session Confirmation</a:t>
            </a:r>
            <a:endParaRPr b="1" sz="2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rgbClr val="FF0000"/>
                </a:solidFill>
              </a:rPr>
              <a:t>Severity: 4</a:t>
            </a:r>
            <a:endParaRPr sz="2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H1: Description does not include session location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900">
                <a:solidFill>
                  <a:srgbClr val="B45F06"/>
                </a:solidFill>
              </a:rPr>
              <a:t>Severity: 3</a:t>
            </a:r>
            <a:endParaRPr sz="14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H6: Unable to recall fee and payment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</a:rPr>
              <a:t>Fix: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Reorganized request description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Clear display of tutor fee and location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Adjusted button color for branding</a:t>
            </a:r>
            <a:endParaRPr sz="1400"/>
          </a:p>
        </p:txBody>
      </p:sp>
      <p:sp>
        <p:nvSpPr>
          <p:cNvPr id="596" name="Google Shape;596;p25"/>
          <p:cNvSpPr/>
          <p:nvPr/>
        </p:nvSpPr>
        <p:spPr>
          <a:xfrm>
            <a:off x="6748925" y="1903250"/>
            <a:ext cx="2158800" cy="1443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470" y="152400"/>
            <a:ext cx="222539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0263" y="152400"/>
            <a:ext cx="2224870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6"/>
          <p:cNvSpPr txBox="1"/>
          <p:nvPr>
            <p:ph type="title"/>
          </p:nvPr>
        </p:nvSpPr>
        <p:spPr>
          <a:xfrm>
            <a:off x="296575" y="2836075"/>
            <a:ext cx="38535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Back Buttons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solidFill>
                  <a:srgbClr val="B45F06"/>
                </a:solidFill>
              </a:rPr>
              <a:t>Severity: 3</a:t>
            </a:r>
            <a:endParaRPr sz="20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H5: Users are able to go back and potentially pay twice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H5: Not intuitive to go back after creating account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solidFill>
                  <a:schemeClr val="lt2"/>
                </a:solidFill>
              </a:rPr>
              <a:t>Fix: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500"/>
              <a:buAutoNum type="arabicPeriod"/>
            </a:pPr>
            <a:r>
              <a:rPr lang="en" sz="1500">
                <a:solidFill>
                  <a:schemeClr val="lt2"/>
                </a:solidFill>
              </a:rPr>
              <a:t>Remove unnecessary back buttons to avoid confusion and unintended actions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511" y="152400"/>
            <a:ext cx="22352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330" y="152400"/>
            <a:ext cx="222265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27"/>
          <p:cNvSpPr txBox="1"/>
          <p:nvPr>
            <p:ph type="title"/>
          </p:nvPr>
        </p:nvSpPr>
        <p:spPr>
          <a:xfrm>
            <a:off x="328650" y="1343150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b="1" lang="en"/>
              <a:t>Some additional changes!</a:t>
            </a:r>
            <a:endParaRPr b="1"/>
          </a:p>
        </p:txBody>
      </p:sp>
      <p:sp>
        <p:nvSpPr>
          <p:cNvPr id="611" name="Google Shape;611;p27"/>
          <p:cNvSpPr/>
          <p:nvPr/>
        </p:nvSpPr>
        <p:spPr>
          <a:xfrm>
            <a:off x="6549900" y="2110725"/>
            <a:ext cx="2235300" cy="2822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27"/>
          <p:cNvSpPr/>
          <p:nvPr/>
        </p:nvSpPr>
        <p:spPr>
          <a:xfrm>
            <a:off x="6787600" y="628250"/>
            <a:ext cx="1896300" cy="438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/>
          <p:nvPr>
            <p:ph type="title"/>
          </p:nvPr>
        </p:nvSpPr>
        <p:spPr>
          <a:xfrm>
            <a:off x="367400" y="0"/>
            <a:ext cx="6200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Usability Goals Progress</a:t>
            </a:r>
            <a:endParaRPr b="1"/>
          </a:p>
        </p:txBody>
      </p:sp>
      <p:grpSp>
        <p:nvGrpSpPr>
          <p:cNvPr id="618" name="Google Shape;618;p28"/>
          <p:cNvGrpSpPr/>
          <p:nvPr/>
        </p:nvGrpSpPr>
        <p:grpSpPr>
          <a:xfrm>
            <a:off x="5703655" y="234279"/>
            <a:ext cx="1585121" cy="817727"/>
            <a:chOff x="3959121" y="960265"/>
            <a:chExt cx="1114399" cy="640200"/>
          </a:xfrm>
        </p:grpSpPr>
        <p:sp>
          <p:nvSpPr>
            <p:cNvPr id="619" name="Google Shape;619;p28"/>
            <p:cNvSpPr/>
            <p:nvPr/>
          </p:nvSpPr>
          <p:spPr>
            <a:xfrm>
              <a:off x="3959121" y="960265"/>
              <a:ext cx="640200" cy="6402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433320" y="960265"/>
              <a:ext cx="640200" cy="640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28"/>
          <p:cNvSpPr/>
          <p:nvPr/>
        </p:nvSpPr>
        <p:spPr>
          <a:xfrm>
            <a:off x="575750" y="1619975"/>
            <a:ext cx="2580300" cy="8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Make the app an enjoyable experience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28"/>
          <p:cNvSpPr/>
          <p:nvPr/>
        </p:nvSpPr>
        <p:spPr>
          <a:xfrm>
            <a:off x="575750" y="2655550"/>
            <a:ext cx="2580300" cy="8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Allow users to perform tasks quickly with minimal effort.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28"/>
          <p:cNvSpPr/>
          <p:nvPr/>
        </p:nvSpPr>
        <p:spPr>
          <a:xfrm>
            <a:off x="575750" y="3736275"/>
            <a:ext cx="2580300" cy="8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Protect users and their data at all times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28"/>
          <p:cNvSpPr/>
          <p:nvPr/>
        </p:nvSpPr>
        <p:spPr>
          <a:xfrm>
            <a:off x="3538750" y="1825475"/>
            <a:ext cx="1492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28"/>
          <p:cNvSpPr/>
          <p:nvPr/>
        </p:nvSpPr>
        <p:spPr>
          <a:xfrm>
            <a:off x="3538750" y="2803100"/>
            <a:ext cx="1492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28"/>
          <p:cNvSpPr/>
          <p:nvPr/>
        </p:nvSpPr>
        <p:spPr>
          <a:xfrm>
            <a:off x="3538750" y="3891225"/>
            <a:ext cx="1492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28"/>
          <p:cNvSpPr/>
          <p:nvPr/>
        </p:nvSpPr>
        <p:spPr>
          <a:xfrm>
            <a:off x="5274300" y="1597400"/>
            <a:ext cx="3511500" cy="8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Adjusted color scheme and reorganized information to be easily recognizable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8" name="Google Shape;628;p28"/>
          <p:cNvSpPr/>
          <p:nvPr/>
        </p:nvSpPr>
        <p:spPr>
          <a:xfrm>
            <a:off x="5274300" y="2632975"/>
            <a:ext cx="3511500" cy="8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Created new buttons and more intuitive paths to accomplish common user tasks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p28"/>
          <p:cNvSpPr/>
          <p:nvPr/>
        </p:nvSpPr>
        <p:spPr>
          <a:xfrm>
            <a:off x="5274300" y="3713700"/>
            <a:ext cx="3511500" cy="8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Allow users to opt-out of privacy-sensitive tools and provide clarity on how data is being used 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0" name="Google Shape;630;p28"/>
          <p:cNvSpPr txBox="1"/>
          <p:nvPr/>
        </p:nvSpPr>
        <p:spPr>
          <a:xfrm>
            <a:off x="895650" y="1052000"/>
            <a:ext cx="2089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Usability Goals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28"/>
          <p:cNvSpPr txBox="1"/>
          <p:nvPr/>
        </p:nvSpPr>
        <p:spPr>
          <a:xfrm>
            <a:off x="6029850" y="1052000"/>
            <a:ext cx="2886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Hifi Improvements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"/>
          <p:cNvSpPr txBox="1"/>
          <p:nvPr>
            <p:ph type="title"/>
          </p:nvPr>
        </p:nvSpPr>
        <p:spPr>
          <a:xfrm>
            <a:off x="367400" y="0"/>
            <a:ext cx="6200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Tools:</a:t>
            </a:r>
            <a:endParaRPr/>
          </a:p>
        </p:txBody>
      </p:sp>
      <p:sp>
        <p:nvSpPr>
          <p:cNvPr id="637" name="Google Shape;637;p29"/>
          <p:cNvSpPr txBox="1"/>
          <p:nvPr/>
        </p:nvSpPr>
        <p:spPr>
          <a:xfrm>
            <a:off x="795975" y="1088750"/>
            <a:ext cx="42024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React Native (application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framework)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 (building and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simulation)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 Studio Code (IDE)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Figma (for design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components)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GitHub (collaboration)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Additional resources (reactnative.dev)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8" name="Google Shape;6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750" y="552475"/>
            <a:ext cx="3840825" cy="354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"/>
          <p:cNvSpPr/>
          <p:nvPr/>
        </p:nvSpPr>
        <p:spPr>
          <a:xfrm>
            <a:off x="5182950" y="905354"/>
            <a:ext cx="3733800" cy="79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3"/>
          <p:cNvSpPr/>
          <p:nvPr/>
        </p:nvSpPr>
        <p:spPr>
          <a:xfrm>
            <a:off x="431575" y="905359"/>
            <a:ext cx="3733800" cy="79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3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"/>
          <p:cNvSpPr txBox="1"/>
          <p:nvPr>
            <p:ph type="title"/>
          </p:nvPr>
        </p:nvSpPr>
        <p:spPr>
          <a:xfrm>
            <a:off x="1450700" y="988450"/>
            <a:ext cx="2801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>
                <a:solidFill>
                  <a:schemeClr val="accent2"/>
                </a:solidFill>
              </a:rPr>
              <a:t>Problem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321" name="Google Shape;321;p3"/>
          <p:cNvSpPr txBox="1"/>
          <p:nvPr>
            <p:ph type="title"/>
          </p:nvPr>
        </p:nvSpPr>
        <p:spPr>
          <a:xfrm>
            <a:off x="6144550" y="988450"/>
            <a:ext cx="2316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>
                <a:solidFill>
                  <a:schemeClr val="lt2"/>
                </a:solidFill>
              </a:rPr>
              <a:t>Solution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000"/>
          </a:p>
        </p:txBody>
      </p:sp>
      <p:sp>
        <p:nvSpPr>
          <p:cNvPr id="322" name="Google Shape;322;p3"/>
          <p:cNvSpPr txBox="1"/>
          <p:nvPr>
            <p:ph type="title"/>
          </p:nvPr>
        </p:nvSpPr>
        <p:spPr>
          <a:xfrm>
            <a:off x="3413600" y="74705"/>
            <a:ext cx="45069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323" name="Google Shape;323;p3"/>
          <p:cNvSpPr txBox="1"/>
          <p:nvPr/>
        </p:nvSpPr>
        <p:spPr>
          <a:xfrm>
            <a:off x="212875" y="1744900"/>
            <a:ext cx="41712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Students struggle to find quick academic support that ensures </a:t>
            </a:r>
            <a:r>
              <a:rPr b="1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productive</a:t>
            </a: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impactful</a:t>
            </a: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learning sessions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Students looking to </a:t>
            </a:r>
            <a:r>
              <a:rPr b="1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gain teaching experience</a:t>
            </a: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earn </a:t>
            </a:r>
            <a:r>
              <a:rPr b="1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 income </a:t>
            </a: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lack a platform to connect with potential tutees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3"/>
          <p:cNvSpPr txBox="1"/>
          <p:nvPr/>
        </p:nvSpPr>
        <p:spPr>
          <a:xfrm>
            <a:off x="5182950" y="1869963"/>
            <a:ext cx="35778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3"/>
          <p:cNvSpPr txBox="1"/>
          <p:nvPr/>
        </p:nvSpPr>
        <p:spPr>
          <a:xfrm>
            <a:off x="5182950" y="1960288"/>
            <a:ext cx="35778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free marketplace where students can </a:t>
            </a:r>
            <a:r>
              <a:rPr b="1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efficiently</a:t>
            </a:r>
            <a:r>
              <a:rPr b="0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search for an available tutor and leverage AI to </a:t>
            </a:r>
            <a:r>
              <a:rPr b="1" i="0" lang="en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enhance learning experience</a:t>
            </a:r>
            <a:endParaRPr b="1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"/>
          <p:cNvSpPr txBox="1"/>
          <p:nvPr>
            <p:ph type="title"/>
          </p:nvPr>
        </p:nvSpPr>
        <p:spPr>
          <a:xfrm>
            <a:off x="367400" y="76200"/>
            <a:ext cx="6200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Hard Coded Features</a:t>
            </a:r>
            <a:endParaRPr b="1"/>
          </a:p>
        </p:txBody>
      </p:sp>
      <p:sp>
        <p:nvSpPr>
          <p:cNvPr id="644" name="Google Shape;644;p30"/>
          <p:cNvSpPr txBox="1"/>
          <p:nvPr/>
        </p:nvSpPr>
        <p:spPr>
          <a:xfrm>
            <a:off x="767675" y="1805475"/>
            <a:ext cx="42024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p30"/>
          <p:cNvSpPr txBox="1"/>
          <p:nvPr/>
        </p:nvSpPr>
        <p:spPr>
          <a:xfrm>
            <a:off x="324150" y="1149525"/>
            <a:ext cx="49965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Tutor Profile Information 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Upcoming/Past Session Details (date, time, location)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Search + Tutor Search Results (student reviews, ratings, etc.)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6" name="Google Shape;6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2300" y="1555225"/>
            <a:ext cx="2553500" cy="2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1"/>
          <p:cNvSpPr txBox="1"/>
          <p:nvPr>
            <p:ph type="title"/>
          </p:nvPr>
        </p:nvSpPr>
        <p:spPr>
          <a:xfrm>
            <a:off x="1333200" y="-81075"/>
            <a:ext cx="6477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Implemented Features</a:t>
            </a:r>
            <a:endParaRPr/>
          </a:p>
        </p:txBody>
      </p:sp>
      <p:sp>
        <p:nvSpPr>
          <p:cNvPr id="652" name="Google Shape;652;p31"/>
          <p:cNvSpPr txBox="1"/>
          <p:nvPr/>
        </p:nvSpPr>
        <p:spPr>
          <a:xfrm>
            <a:off x="4414550" y="1197225"/>
            <a:ext cx="3079200" cy="24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p31"/>
          <p:cNvSpPr/>
          <p:nvPr/>
        </p:nvSpPr>
        <p:spPr>
          <a:xfrm>
            <a:off x="420325" y="1041675"/>
            <a:ext cx="3749100" cy="1376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Account Management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 in and sign-up functionalities are operational.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Profile setup, including bio and schedule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4" name="Google Shape;654;p31"/>
          <p:cNvSpPr/>
          <p:nvPr/>
        </p:nvSpPr>
        <p:spPr>
          <a:xfrm>
            <a:off x="4658100" y="2959150"/>
            <a:ext cx="3711900" cy="1299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 Integration and Session Creation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 up and manage your availability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 your rate and class you would like to tutor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31"/>
          <p:cNvSpPr/>
          <p:nvPr/>
        </p:nvSpPr>
        <p:spPr>
          <a:xfrm>
            <a:off x="438925" y="2551875"/>
            <a:ext cx="3711900" cy="1494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Session Requests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Users can request new tutoring sessions with initial setup.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Search by class and see available tutors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p31"/>
          <p:cNvSpPr/>
          <p:nvPr/>
        </p:nvSpPr>
        <p:spPr>
          <a:xfrm>
            <a:off x="4708000" y="1041675"/>
            <a:ext cx="3749100" cy="16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Home Page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Tutor profile information display.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Upcoming and past session details (date, time, location).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and tutor search results with ratings and reviews.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2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662" name="Google Shape;662;p32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663" name="Google Shape;663;p32"/>
          <p:cNvSpPr txBox="1"/>
          <p:nvPr>
            <p:ph type="title"/>
          </p:nvPr>
        </p:nvSpPr>
        <p:spPr>
          <a:xfrm>
            <a:off x="708600" y="1371600"/>
            <a:ext cx="5873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Task Flow 1: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Request a Tutoring Session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7503" y="-29025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780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3"/>
          <p:cNvSpPr/>
          <p:nvPr/>
        </p:nvSpPr>
        <p:spPr>
          <a:xfrm>
            <a:off x="1490125" y="37427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1022" y="956000"/>
            <a:ext cx="2743275" cy="31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5328" y="56725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8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4"/>
          <p:cNvSpPr/>
          <p:nvPr/>
        </p:nvSpPr>
        <p:spPr>
          <a:xfrm>
            <a:off x="1211450" y="29880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34"/>
          <p:cNvSpPr/>
          <p:nvPr/>
        </p:nvSpPr>
        <p:spPr>
          <a:xfrm>
            <a:off x="3842900" y="29256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34"/>
          <p:cNvSpPr/>
          <p:nvPr/>
        </p:nvSpPr>
        <p:spPr>
          <a:xfrm>
            <a:off x="6015675" y="24846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378" y="-2540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53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9266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5"/>
          <p:cNvSpPr/>
          <p:nvPr/>
        </p:nvSpPr>
        <p:spPr>
          <a:xfrm>
            <a:off x="1786550" y="4364125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35"/>
          <p:cNvSpPr/>
          <p:nvPr/>
        </p:nvSpPr>
        <p:spPr>
          <a:xfrm>
            <a:off x="3204150" y="16369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6108800" y="30463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55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53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58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6"/>
          <p:cNvSpPr/>
          <p:nvPr/>
        </p:nvSpPr>
        <p:spPr>
          <a:xfrm>
            <a:off x="1179000" y="1180975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3286725" y="45416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6068100" y="29687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7641" y="55925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3016" y="55925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7"/>
          <p:cNvSpPr/>
          <p:nvPr/>
        </p:nvSpPr>
        <p:spPr>
          <a:xfrm>
            <a:off x="2095825" y="41230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3" name="Google Shape;713;p37"/>
          <p:cNvSpPr/>
          <p:nvPr/>
        </p:nvSpPr>
        <p:spPr>
          <a:xfrm>
            <a:off x="6273900" y="24846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378" y="-2540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930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2053" y="8625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8"/>
          <p:cNvSpPr/>
          <p:nvPr/>
        </p:nvSpPr>
        <p:spPr>
          <a:xfrm>
            <a:off x="1373275" y="48014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5070725" y="48634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5" y="3548600"/>
            <a:ext cx="8839201" cy="152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253" y="48725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53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5403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9"/>
          <p:cNvSpPr/>
          <p:nvPr/>
        </p:nvSpPr>
        <p:spPr>
          <a:xfrm>
            <a:off x="3296500" y="325590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3" name="Google Shape;733;p39"/>
          <p:cNvSpPr/>
          <p:nvPr/>
        </p:nvSpPr>
        <p:spPr>
          <a:xfrm>
            <a:off x="971275" y="25717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4" name="Google Shape;734;p39"/>
          <p:cNvSpPr/>
          <p:nvPr/>
        </p:nvSpPr>
        <p:spPr>
          <a:xfrm>
            <a:off x="529975" y="28744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"/>
          <p:cNvSpPr txBox="1"/>
          <p:nvPr>
            <p:ph type="title"/>
          </p:nvPr>
        </p:nvSpPr>
        <p:spPr>
          <a:xfrm>
            <a:off x="1904325" y="1809175"/>
            <a:ext cx="5739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/>
              <a:t>Value proposition</a:t>
            </a:r>
            <a:endParaRPr b="1"/>
          </a:p>
        </p:txBody>
      </p:sp>
      <p:sp>
        <p:nvSpPr>
          <p:cNvPr id="332" name="Google Shape;332;p4"/>
          <p:cNvSpPr txBox="1"/>
          <p:nvPr>
            <p:ph idx="7" type="subTitle"/>
          </p:nvPr>
        </p:nvSpPr>
        <p:spPr>
          <a:xfrm>
            <a:off x="1408950" y="2738450"/>
            <a:ext cx="6326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i="1" lang="en" sz="2500"/>
              <a:t>On demand tutoring you can trust</a:t>
            </a:r>
            <a:endParaRPr i="1" sz="2500"/>
          </a:p>
        </p:txBody>
      </p:sp>
      <p:grpSp>
        <p:nvGrpSpPr>
          <p:cNvPr id="333" name="Google Shape;333;p4"/>
          <p:cNvGrpSpPr/>
          <p:nvPr/>
        </p:nvGrpSpPr>
        <p:grpSpPr>
          <a:xfrm>
            <a:off x="3469280" y="775949"/>
            <a:ext cx="1591829" cy="965811"/>
            <a:chOff x="405875" y="2363109"/>
            <a:chExt cx="1537850" cy="928129"/>
          </a:xfrm>
        </p:grpSpPr>
        <p:grpSp>
          <p:nvGrpSpPr>
            <p:cNvPr id="334" name="Google Shape;334;p4"/>
            <p:cNvGrpSpPr/>
            <p:nvPr/>
          </p:nvGrpSpPr>
          <p:grpSpPr>
            <a:xfrm>
              <a:off x="955650" y="2458163"/>
              <a:ext cx="438300" cy="305325"/>
              <a:chOff x="964525" y="2458163"/>
              <a:chExt cx="438300" cy="305325"/>
            </a:xfrm>
          </p:grpSpPr>
          <p:grpSp>
            <p:nvGrpSpPr>
              <p:cNvPr id="335" name="Google Shape;335;p4"/>
              <p:cNvGrpSpPr/>
              <p:nvPr/>
            </p:nvGrpSpPr>
            <p:grpSpPr>
              <a:xfrm>
                <a:off x="964525" y="2458163"/>
                <a:ext cx="438300" cy="154200"/>
                <a:chOff x="964525" y="2458163"/>
                <a:chExt cx="438300" cy="154200"/>
              </a:xfrm>
            </p:grpSpPr>
            <p:cxnSp>
              <p:nvCxnSpPr>
                <p:cNvPr id="336" name="Google Shape;336;p4"/>
                <p:cNvCxnSpPr/>
                <p:nvPr/>
              </p:nvCxnSpPr>
              <p:spPr>
                <a:xfrm>
                  <a:off x="964525" y="2535263"/>
                  <a:ext cx="3048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37" name="Google Shape;337;p4"/>
                <p:cNvSpPr/>
                <p:nvPr/>
              </p:nvSpPr>
              <p:spPr>
                <a:xfrm rot="5400000">
                  <a:off x="1258975" y="2468513"/>
                  <a:ext cx="154200" cy="133500"/>
                </a:xfrm>
                <a:prstGeom prst="triangle">
                  <a:avLst>
                    <a:gd fmla="val 50000" name="adj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8" name="Google Shape;338;p4"/>
              <p:cNvGrpSpPr/>
              <p:nvPr/>
            </p:nvGrpSpPr>
            <p:grpSpPr>
              <a:xfrm>
                <a:off x="964525" y="2609288"/>
                <a:ext cx="438300" cy="154200"/>
                <a:chOff x="964525" y="2609288"/>
                <a:chExt cx="438300" cy="154200"/>
              </a:xfrm>
            </p:grpSpPr>
            <p:cxnSp>
              <p:nvCxnSpPr>
                <p:cNvPr id="339" name="Google Shape;339;p4"/>
                <p:cNvCxnSpPr/>
                <p:nvPr/>
              </p:nvCxnSpPr>
              <p:spPr>
                <a:xfrm rot="10800000">
                  <a:off x="1098025" y="2686388"/>
                  <a:ext cx="3048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0" name="Google Shape;340;p4"/>
                <p:cNvSpPr/>
                <p:nvPr/>
              </p:nvSpPr>
              <p:spPr>
                <a:xfrm rot="-5400000">
                  <a:off x="954175" y="2619638"/>
                  <a:ext cx="154200" cy="133500"/>
                </a:xfrm>
                <a:prstGeom prst="triangle">
                  <a:avLst>
                    <a:gd fmla="val 50000" name="adj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1" name="Google Shape;341;p4"/>
            <p:cNvGrpSpPr/>
            <p:nvPr/>
          </p:nvGrpSpPr>
          <p:grpSpPr>
            <a:xfrm>
              <a:off x="405875" y="2363109"/>
              <a:ext cx="622200" cy="928129"/>
              <a:chOff x="7350525" y="918771"/>
              <a:chExt cx="622200" cy="928129"/>
            </a:xfrm>
          </p:grpSpPr>
          <p:sp>
            <p:nvSpPr>
              <p:cNvPr id="342" name="Google Shape;342;p4"/>
              <p:cNvSpPr/>
              <p:nvPr/>
            </p:nvSpPr>
            <p:spPr>
              <a:xfrm rot="5400000">
                <a:off x="7350525" y="1224700"/>
                <a:ext cx="622200" cy="622200"/>
              </a:xfrm>
              <a:prstGeom prst="pie">
                <a:avLst>
                  <a:gd fmla="val 5399541" name="adj1"/>
                  <a:gd fmla="val 1620000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7527375" y="918771"/>
                <a:ext cx="268500" cy="2685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1321525" y="2363109"/>
              <a:ext cx="622200" cy="928129"/>
              <a:chOff x="7350525" y="918771"/>
              <a:chExt cx="622200" cy="928129"/>
            </a:xfrm>
          </p:grpSpPr>
          <p:sp>
            <p:nvSpPr>
              <p:cNvPr id="345" name="Google Shape;345;p4"/>
              <p:cNvSpPr/>
              <p:nvPr/>
            </p:nvSpPr>
            <p:spPr>
              <a:xfrm rot="5400000">
                <a:off x="7350525" y="1224700"/>
                <a:ext cx="622200" cy="622200"/>
              </a:xfrm>
              <a:prstGeom prst="pie">
                <a:avLst>
                  <a:gd fmla="val 5399541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7527375" y="918771"/>
                <a:ext cx="268500" cy="2685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7" name="Google Shape;347;p4"/>
          <p:cNvGrpSpPr/>
          <p:nvPr/>
        </p:nvGrpSpPr>
        <p:grpSpPr>
          <a:xfrm>
            <a:off x="2094016" y="605446"/>
            <a:ext cx="1062158" cy="965829"/>
            <a:chOff x="639863" y="634086"/>
            <a:chExt cx="1086718" cy="1036409"/>
          </a:xfrm>
        </p:grpSpPr>
        <p:grpSp>
          <p:nvGrpSpPr>
            <p:cNvPr id="348" name="Google Shape;348;p4"/>
            <p:cNvGrpSpPr/>
            <p:nvPr/>
          </p:nvGrpSpPr>
          <p:grpSpPr>
            <a:xfrm>
              <a:off x="1080876" y="745249"/>
              <a:ext cx="118856" cy="197018"/>
              <a:chOff x="1369800" y="1758650"/>
              <a:chExt cx="221250" cy="366750"/>
            </a:xfrm>
          </p:grpSpPr>
          <p:cxnSp>
            <p:nvCxnSpPr>
              <p:cNvPr id="349" name="Google Shape;349;p4"/>
              <p:cNvCxnSpPr/>
              <p:nvPr/>
            </p:nvCxnSpPr>
            <p:spPr>
              <a:xfrm>
                <a:off x="1476250" y="1758650"/>
                <a:ext cx="0" cy="145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4"/>
              <p:cNvCxnSpPr/>
              <p:nvPr/>
            </p:nvCxnSpPr>
            <p:spPr>
              <a:xfrm>
                <a:off x="1476250" y="1979900"/>
                <a:ext cx="0" cy="145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4"/>
              <p:cNvCxnSpPr/>
              <p:nvPr/>
            </p:nvCxnSpPr>
            <p:spPr>
              <a:xfrm>
                <a:off x="1591050" y="1869428"/>
                <a:ext cx="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4"/>
              <p:cNvCxnSpPr/>
              <p:nvPr/>
            </p:nvCxnSpPr>
            <p:spPr>
              <a:xfrm>
                <a:off x="1369800" y="1869428"/>
                <a:ext cx="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3" name="Google Shape;353;p4"/>
            <p:cNvGrpSpPr/>
            <p:nvPr/>
          </p:nvGrpSpPr>
          <p:grpSpPr>
            <a:xfrm>
              <a:off x="1270258" y="634086"/>
              <a:ext cx="96133" cy="159353"/>
              <a:chOff x="1369800" y="1758650"/>
              <a:chExt cx="221250" cy="366750"/>
            </a:xfrm>
          </p:grpSpPr>
          <p:cxnSp>
            <p:nvCxnSpPr>
              <p:cNvPr id="354" name="Google Shape;354;p4"/>
              <p:cNvCxnSpPr/>
              <p:nvPr/>
            </p:nvCxnSpPr>
            <p:spPr>
              <a:xfrm>
                <a:off x="1476250" y="1758650"/>
                <a:ext cx="0" cy="145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4"/>
              <p:cNvCxnSpPr/>
              <p:nvPr/>
            </p:nvCxnSpPr>
            <p:spPr>
              <a:xfrm>
                <a:off x="1476250" y="1979900"/>
                <a:ext cx="0" cy="145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4"/>
              <p:cNvCxnSpPr/>
              <p:nvPr/>
            </p:nvCxnSpPr>
            <p:spPr>
              <a:xfrm>
                <a:off x="1591050" y="1869428"/>
                <a:ext cx="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4"/>
              <p:cNvCxnSpPr/>
              <p:nvPr/>
            </p:nvCxnSpPr>
            <p:spPr>
              <a:xfrm>
                <a:off x="1369800" y="1869428"/>
                <a:ext cx="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8" name="Google Shape;358;p4"/>
            <p:cNvGrpSpPr/>
            <p:nvPr/>
          </p:nvGrpSpPr>
          <p:grpSpPr>
            <a:xfrm>
              <a:off x="639863" y="935851"/>
              <a:ext cx="1086718" cy="734644"/>
              <a:chOff x="639863" y="935851"/>
              <a:chExt cx="1086718" cy="734644"/>
            </a:xfrm>
          </p:grpSpPr>
          <p:sp>
            <p:nvSpPr>
              <p:cNvPr id="359" name="Google Shape;359;p4"/>
              <p:cNvSpPr/>
              <p:nvPr/>
            </p:nvSpPr>
            <p:spPr>
              <a:xfrm rot="-901661">
                <a:off x="1257191" y="975339"/>
                <a:ext cx="391074" cy="655668"/>
              </a:xfrm>
              <a:prstGeom prst="roundRect">
                <a:avLst>
                  <a:gd fmla="val 804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 flipH="1" rot="901661">
                <a:off x="718178" y="975339"/>
                <a:ext cx="391074" cy="655668"/>
              </a:xfrm>
              <a:prstGeom prst="roundRect">
                <a:avLst>
                  <a:gd fmla="val 8047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1" name="Google Shape;361;p4"/>
          <p:cNvGrpSpPr/>
          <p:nvPr/>
        </p:nvGrpSpPr>
        <p:grpSpPr>
          <a:xfrm>
            <a:off x="5311663" y="719063"/>
            <a:ext cx="1356850" cy="920112"/>
            <a:chOff x="5590938" y="2085463"/>
            <a:chExt cx="1356850" cy="920112"/>
          </a:xfrm>
        </p:grpSpPr>
        <p:sp>
          <p:nvSpPr>
            <p:cNvPr id="362" name="Google Shape;362;p4"/>
            <p:cNvSpPr/>
            <p:nvPr/>
          </p:nvSpPr>
          <p:spPr>
            <a:xfrm>
              <a:off x="5958275" y="2446975"/>
              <a:ext cx="622200" cy="55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" name="Google Shape;363;p4"/>
            <p:cNvGrpSpPr/>
            <p:nvPr/>
          </p:nvGrpSpPr>
          <p:grpSpPr>
            <a:xfrm>
              <a:off x="6501388" y="2586163"/>
              <a:ext cx="446400" cy="419400"/>
              <a:chOff x="6501400" y="2586163"/>
              <a:chExt cx="446400" cy="419400"/>
            </a:xfrm>
          </p:grpSpPr>
          <p:sp>
            <p:nvSpPr>
              <p:cNvPr id="364" name="Google Shape;364;p4"/>
              <p:cNvSpPr/>
              <p:nvPr/>
            </p:nvSpPr>
            <p:spPr>
              <a:xfrm>
                <a:off x="6501400" y="2586163"/>
                <a:ext cx="446400" cy="41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5" name="Google Shape;365;p4"/>
              <p:cNvGrpSpPr/>
              <p:nvPr/>
            </p:nvGrpSpPr>
            <p:grpSpPr>
              <a:xfrm>
                <a:off x="6567446" y="2638868"/>
                <a:ext cx="314307" cy="313989"/>
                <a:chOff x="6569600" y="2641288"/>
                <a:chExt cx="314307" cy="313989"/>
              </a:xfrm>
            </p:grpSpPr>
            <p:sp>
              <p:nvSpPr>
                <p:cNvPr id="366" name="Google Shape;366;p4"/>
                <p:cNvSpPr/>
                <p:nvPr/>
              </p:nvSpPr>
              <p:spPr>
                <a:xfrm>
                  <a:off x="6569600" y="2641288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4"/>
                <p:cNvSpPr/>
                <p:nvPr/>
              </p:nvSpPr>
              <p:spPr>
                <a:xfrm>
                  <a:off x="6750407" y="2641288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4"/>
                <p:cNvSpPr/>
                <p:nvPr/>
              </p:nvSpPr>
              <p:spPr>
                <a:xfrm>
                  <a:off x="6569600" y="2821777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4"/>
                <p:cNvSpPr/>
                <p:nvPr/>
              </p:nvSpPr>
              <p:spPr>
                <a:xfrm>
                  <a:off x="6750407" y="2821777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70" name="Google Shape;370;p4"/>
            <p:cNvSpPr/>
            <p:nvPr/>
          </p:nvSpPr>
          <p:spPr>
            <a:xfrm rot="-5400000">
              <a:off x="6102875" y="2621409"/>
              <a:ext cx="333000" cy="333000"/>
            </a:xfrm>
            <a:prstGeom prst="flowChartDelay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4"/>
            <p:cNvGrpSpPr/>
            <p:nvPr/>
          </p:nvGrpSpPr>
          <p:grpSpPr>
            <a:xfrm>
              <a:off x="5958275" y="2085463"/>
              <a:ext cx="622200" cy="622200"/>
              <a:chOff x="5958275" y="2085463"/>
              <a:chExt cx="622200" cy="622200"/>
            </a:xfrm>
          </p:grpSpPr>
          <p:sp>
            <p:nvSpPr>
              <p:cNvPr id="372" name="Google Shape;372;p4"/>
              <p:cNvSpPr/>
              <p:nvPr/>
            </p:nvSpPr>
            <p:spPr>
              <a:xfrm rot="8100000">
                <a:off x="6049394" y="2176582"/>
                <a:ext cx="439962" cy="439962"/>
              </a:xfrm>
              <a:prstGeom prst="rtTriangl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6195018" y="2196714"/>
                <a:ext cx="148800" cy="148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4"/>
            <p:cNvGrpSpPr/>
            <p:nvPr/>
          </p:nvGrpSpPr>
          <p:grpSpPr>
            <a:xfrm>
              <a:off x="5590938" y="2586163"/>
              <a:ext cx="446400" cy="419400"/>
              <a:chOff x="6501400" y="2586163"/>
              <a:chExt cx="446400" cy="419400"/>
            </a:xfrm>
          </p:grpSpPr>
          <p:sp>
            <p:nvSpPr>
              <p:cNvPr id="375" name="Google Shape;375;p4"/>
              <p:cNvSpPr/>
              <p:nvPr/>
            </p:nvSpPr>
            <p:spPr>
              <a:xfrm>
                <a:off x="6501400" y="2586163"/>
                <a:ext cx="446400" cy="41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6" name="Google Shape;376;p4"/>
              <p:cNvGrpSpPr/>
              <p:nvPr/>
            </p:nvGrpSpPr>
            <p:grpSpPr>
              <a:xfrm>
                <a:off x="6567446" y="2638868"/>
                <a:ext cx="314307" cy="313989"/>
                <a:chOff x="6569600" y="2641288"/>
                <a:chExt cx="314307" cy="313989"/>
              </a:xfrm>
            </p:grpSpPr>
            <p:sp>
              <p:nvSpPr>
                <p:cNvPr id="377" name="Google Shape;377;p4"/>
                <p:cNvSpPr/>
                <p:nvPr/>
              </p:nvSpPr>
              <p:spPr>
                <a:xfrm>
                  <a:off x="6569600" y="2641288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4"/>
                <p:cNvSpPr/>
                <p:nvPr/>
              </p:nvSpPr>
              <p:spPr>
                <a:xfrm>
                  <a:off x="6750407" y="2641288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4"/>
                <p:cNvSpPr/>
                <p:nvPr/>
              </p:nvSpPr>
              <p:spPr>
                <a:xfrm>
                  <a:off x="6569600" y="2821777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4"/>
                <p:cNvSpPr/>
                <p:nvPr/>
              </p:nvSpPr>
              <p:spPr>
                <a:xfrm>
                  <a:off x="6750407" y="2821777"/>
                  <a:ext cx="133500" cy="1335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28" y="-18125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0"/>
          <p:cNvSpPr/>
          <p:nvPr/>
        </p:nvSpPr>
        <p:spPr>
          <a:xfrm>
            <a:off x="1490950" y="2823650"/>
            <a:ext cx="441300" cy="17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532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8003" y="-18125"/>
            <a:ext cx="23733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1"/>
          <p:cNvSpPr txBox="1"/>
          <p:nvPr>
            <p:ph type="title"/>
          </p:nvPr>
        </p:nvSpPr>
        <p:spPr>
          <a:xfrm>
            <a:off x="1471650" y="52275"/>
            <a:ext cx="6200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Unimplemented Features</a:t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4736550" y="3279325"/>
            <a:ext cx="3749100" cy="1155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AI-Driven Features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Viewing AI-generated tutoring reports.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 Chat bot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9" name="Google Shape;749;p41"/>
          <p:cNvSpPr/>
          <p:nvPr/>
        </p:nvSpPr>
        <p:spPr>
          <a:xfrm>
            <a:off x="483625" y="2828200"/>
            <a:ext cx="3749100" cy="1607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Session Management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Editing or canceling upcoming sessions via a home bar calendar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Adding tags to mark recurring sessions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0" name="Google Shape;750;p41"/>
          <p:cNvSpPr/>
          <p:nvPr/>
        </p:nvSpPr>
        <p:spPr>
          <a:xfrm>
            <a:off x="560275" y="1202025"/>
            <a:ext cx="3749100" cy="126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Communication Tools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Chat functionality between students and tutors.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Chat functionality with the AI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41"/>
          <p:cNvSpPr/>
          <p:nvPr/>
        </p:nvSpPr>
        <p:spPr>
          <a:xfrm>
            <a:off x="4736550" y="964275"/>
            <a:ext cx="3749100" cy="2050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Integration and Advanced Functionality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Integration between students requesting sessions and tutors receiving requests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Ability to start a session without recording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Filtering options for session requests.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Indicators for recurring sessions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"/>
          <p:cNvSpPr txBox="1"/>
          <p:nvPr>
            <p:ph type="title"/>
          </p:nvPr>
        </p:nvSpPr>
        <p:spPr>
          <a:xfrm>
            <a:off x="1720800" y="119425"/>
            <a:ext cx="57024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Plan for finishing</a:t>
            </a:r>
            <a:endParaRPr/>
          </a:p>
        </p:txBody>
      </p:sp>
      <p:sp>
        <p:nvSpPr>
          <p:cNvPr id="757" name="Google Shape;757;p42"/>
          <p:cNvSpPr/>
          <p:nvPr/>
        </p:nvSpPr>
        <p:spPr>
          <a:xfrm>
            <a:off x="400975" y="1188675"/>
            <a:ext cx="3749100" cy="1505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Prioritize High-Impact Features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Editing and canceling upcoming sessions.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Adding a new home bar calendar view to manage availability.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Implementing filters for session requests.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8" name="Google Shape;758;p42"/>
          <p:cNvSpPr/>
          <p:nvPr/>
        </p:nvSpPr>
        <p:spPr>
          <a:xfrm>
            <a:off x="400975" y="2855000"/>
            <a:ext cx="3749100" cy="1470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Complete AI Integration</a:t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Build and integrate the AI report-viewing feature.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Ensure reports provide value alignment and inclusivity, as highlighted in heuristic evaluation.</a:t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9" name="Google Shape;759;p42"/>
          <p:cNvSpPr/>
          <p:nvPr/>
        </p:nvSpPr>
        <p:spPr>
          <a:xfrm>
            <a:off x="4733225" y="1188675"/>
            <a:ext cx="3749100" cy="159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Enhance Communication</a:t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chat and DM functionality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notifications for when you receive a session request as a tutor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pop up notifications for when you receive a message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42"/>
          <p:cNvSpPr/>
          <p:nvPr/>
        </p:nvSpPr>
        <p:spPr>
          <a:xfrm>
            <a:off x="4733225" y="2879000"/>
            <a:ext cx="3749100" cy="1422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Ensure Accessibility and Privacy</a:t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 privacy options (e.g., AI usage, option to skip recording).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inclusive design elements, such as a pronoun field in the signup process.</a:t>
            </a:r>
            <a:endParaRPr b="1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3"/>
          <p:cNvSpPr txBox="1"/>
          <p:nvPr>
            <p:ph idx="4294967295" type="title"/>
          </p:nvPr>
        </p:nvSpPr>
        <p:spPr>
          <a:xfrm>
            <a:off x="1756525" y="1659750"/>
            <a:ext cx="3294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766" name="Google Shape;766;p43"/>
          <p:cNvGrpSpPr/>
          <p:nvPr/>
        </p:nvGrpSpPr>
        <p:grpSpPr>
          <a:xfrm rot="-298712">
            <a:off x="5115191" y="1480330"/>
            <a:ext cx="2543312" cy="1593058"/>
            <a:chOff x="6121010" y="1963945"/>
            <a:chExt cx="2728240" cy="1547400"/>
          </a:xfrm>
        </p:grpSpPr>
        <p:sp>
          <p:nvSpPr>
            <p:cNvPr id="767" name="Google Shape;767;p43"/>
            <p:cNvSpPr/>
            <p:nvPr/>
          </p:nvSpPr>
          <p:spPr>
            <a:xfrm rot="756">
              <a:off x="6121180" y="1964245"/>
              <a:ext cx="2727900" cy="1546800"/>
            </a:xfrm>
            <a:prstGeom prst="roundRect">
              <a:avLst>
                <a:gd fmla="val 804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 rot="5398209">
              <a:off x="7302225" y="2489024"/>
              <a:ext cx="575700" cy="4974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"/>
          <p:cNvSpPr txBox="1"/>
          <p:nvPr>
            <p:ph type="title"/>
          </p:nvPr>
        </p:nvSpPr>
        <p:spPr>
          <a:xfrm>
            <a:off x="569275" y="342905"/>
            <a:ext cx="45069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386" name="Google Shape;386;p5"/>
          <p:cNvSpPr txBox="1"/>
          <p:nvPr/>
        </p:nvSpPr>
        <p:spPr>
          <a:xfrm>
            <a:off x="569275" y="1197850"/>
            <a:ext cx="69855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AutoNum type="arabicPeriod"/>
            </a:pPr>
            <a:r>
              <a:rPr b="0" i="0" lang="en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Heuristic evaluation results</a:t>
            </a:r>
            <a:endParaRPr b="0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AutoNum type="arabicPeriod"/>
            </a:pPr>
            <a:r>
              <a:rPr b="0" i="0" lang="en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revisions</a:t>
            </a:r>
            <a:endParaRPr b="0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AutoNum type="arabicPeriod"/>
            </a:pPr>
            <a:r>
              <a:rPr b="0" i="0" lang="en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Prototype implementation status</a:t>
            </a:r>
            <a:endParaRPr b="0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DM Sans"/>
              <a:buAutoNum type="arabicPeriod"/>
            </a:pPr>
            <a:r>
              <a:rPr b="0" i="0" lang="en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Demo</a:t>
            </a:r>
            <a:endParaRPr b="0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"/>
          <p:cNvSpPr txBox="1"/>
          <p:nvPr>
            <p:ph type="title"/>
          </p:nvPr>
        </p:nvSpPr>
        <p:spPr>
          <a:xfrm>
            <a:off x="684875" y="2851075"/>
            <a:ext cx="49959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lang="en" sz="5000"/>
              <a:t>Heuristic Evaluation Results</a:t>
            </a:r>
            <a:endParaRPr sz="5000"/>
          </a:p>
        </p:txBody>
      </p:sp>
      <p:grpSp>
        <p:nvGrpSpPr>
          <p:cNvPr id="392" name="Google Shape;392;p6"/>
          <p:cNvGrpSpPr/>
          <p:nvPr/>
        </p:nvGrpSpPr>
        <p:grpSpPr>
          <a:xfrm>
            <a:off x="4713080" y="1236020"/>
            <a:ext cx="2509790" cy="2096616"/>
            <a:chOff x="2545513" y="2082614"/>
            <a:chExt cx="939750" cy="871774"/>
          </a:xfrm>
        </p:grpSpPr>
        <p:grpSp>
          <p:nvGrpSpPr>
            <p:cNvPr id="393" name="Google Shape;393;p6"/>
            <p:cNvGrpSpPr/>
            <p:nvPr/>
          </p:nvGrpSpPr>
          <p:grpSpPr>
            <a:xfrm>
              <a:off x="2545513" y="2354613"/>
              <a:ext cx="939750" cy="599775"/>
              <a:chOff x="2545513" y="2354613"/>
              <a:chExt cx="939750" cy="599775"/>
            </a:xfrm>
          </p:grpSpPr>
          <p:sp>
            <p:nvSpPr>
              <p:cNvPr id="394" name="Google Shape;394;p6"/>
              <p:cNvSpPr/>
              <p:nvPr/>
            </p:nvSpPr>
            <p:spPr>
              <a:xfrm>
                <a:off x="2545513" y="2757288"/>
                <a:ext cx="196800" cy="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2793175" y="2575351"/>
                <a:ext cx="196800" cy="37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040813" y="2490813"/>
                <a:ext cx="196800" cy="46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288463" y="2354613"/>
                <a:ext cx="196800" cy="599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" name="Google Shape;398;p6"/>
            <p:cNvGrpSpPr/>
            <p:nvPr/>
          </p:nvGrpSpPr>
          <p:grpSpPr>
            <a:xfrm>
              <a:off x="2615263" y="2082614"/>
              <a:ext cx="800262" cy="460438"/>
              <a:chOff x="2615263" y="2206150"/>
              <a:chExt cx="800262" cy="460438"/>
            </a:xfrm>
          </p:grpSpPr>
          <p:sp>
            <p:nvSpPr>
              <p:cNvPr id="399" name="Google Shape;399;p6"/>
              <p:cNvSpPr/>
              <p:nvPr/>
            </p:nvSpPr>
            <p:spPr>
              <a:xfrm>
                <a:off x="2615263" y="2609288"/>
                <a:ext cx="57300" cy="5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2862925" y="2386675"/>
                <a:ext cx="57300" cy="5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3110575" y="2386663"/>
                <a:ext cx="57300" cy="5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3358225" y="2206150"/>
                <a:ext cx="57300" cy="57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3" name="Google Shape;403;p6"/>
              <p:cNvCxnSpPr/>
              <p:nvPr/>
            </p:nvCxnSpPr>
            <p:spPr>
              <a:xfrm flipH="1" rot="10800000">
                <a:off x="2642416" y="2414884"/>
                <a:ext cx="250800" cy="22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6"/>
              <p:cNvCxnSpPr/>
              <p:nvPr/>
            </p:nvCxnSpPr>
            <p:spPr>
              <a:xfrm>
                <a:off x="2891275" y="2415613"/>
                <a:ext cx="249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6"/>
              <p:cNvCxnSpPr/>
              <p:nvPr/>
            </p:nvCxnSpPr>
            <p:spPr>
              <a:xfrm flipH="1" rot="10800000">
                <a:off x="3140375" y="2233825"/>
                <a:ext cx="255000" cy="184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"/>
          <p:cNvSpPr txBox="1"/>
          <p:nvPr>
            <p:ph type="title"/>
          </p:nvPr>
        </p:nvSpPr>
        <p:spPr>
          <a:xfrm>
            <a:off x="666300" y="342900"/>
            <a:ext cx="78114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High Level Heuristics</a:t>
            </a:r>
            <a:endParaRPr sz="3000"/>
          </a:p>
        </p:txBody>
      </p:sp>
      <p:sp>
        <p:nvSpPr>
          <p:cNvPr id="411" name="Google Shape;411;p7"/>
          <p:cNvSpPr/>
          <p:nvPr/>
        </p:nvSpPr>
        <p:spPr>
          <a:xfrm>
            <a:off x="459650" y="1472375"/>
            <a:ext cx="3671028" cy="917406"/>
          </a:xfrm>
          <a:prstGeom prst="flowChartTerminator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93</a:t>
            </a:r>
            <a:r>
              <a:rPr b="0" i="0" lang="en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Heuristic Violation</a:t>
            </a:r>
            <a:endParaRPr b="0" i="0" sz="2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7"/>
          <p:cNvSpPr/>
          <p:nvPr/>
        </p:nvSpPr>
        <p:spPr>
          <a:xfrm>
            <a:off x="5021075" y="1418175"/>
            <a:ext cx="3671028" cy="917406"/>
          </a:xfrm>
          <a:prstGeom prst="flowChartTerminator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36</a:t>
            </a:r>
            <a:r>
              <a:rPr b="0" i="0" lang="en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Level 3 and 4 Violations</a:t>
            </a:r>
            <a:endParaRPr b="0" i="0" sz="2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7"/>
          <p:cNvSpPr/>
          <p:nvPr/>
        </p:nvSpPr>
        <p:spPr>
          <a:xfrm>
            <a:off x="455775" y="3026175"/>
            <a:ext cx="3671028" cy="917406"/>
          </a:xfrm>
          <a:prstGeom prst="flowChartTerminator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Most violations on:</a:t>
            </a:r>
            <a:endParaRPr b="0" i="0" sz="1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H4: Consistency &amp; Standards</a:t>
            </a:r>
            <a:endParaRPr b="1" i="0" sz="2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7"/>
          <p:cNvSpPr/>
          <p:nvPr/>
        </p:nvSpPr>
        <p:spPr>
          <a:xfrm>
            <a:off x="5017200" y="2971975"/>
            <a:ext cx="3671028" cy="917406"/>
          </a:xfrm>
          <a:prstGeom prst="flowChartTerminator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 of the issues are </a:t>
            </a:r>
            <a:r>
              <a:rPr b="1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cosmetic</a:t>
            </a: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or </a:t>
            </a:r>
            <a:r>
              <a:rPr b="1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very minor</a:t>
            </a:r>
            <a:r>
              <a:rPr b="0" i="0" lang="en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b="0" i="0" sz="2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Google Shape;419;p8"/>
          <p:cNvGraphicFramePr/>
          <p:nvPr/>
        </p:nvGraphicFramePr>
        <p:xfrm>
          <a:off x="538150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{7136BF93-4920-47F9-8AFD-808746E9732B}</a:tableStyleId>
              </a:tblPr>
              <a:tblGrid>
                <a:gridCol w="235267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Heuristic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# Viol. (sev 0)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# Viol. (sev 1)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# Viol. (sev 2)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# Viol. (sev 3)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# Viol. (sev 4)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# Viol. (total)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H1: Visibility of System Status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H2: Match b/w System &amp; World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H3: User Control &amp; Freedom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H4: Consistency &amp; Standards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H5: Error Prevention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H6: Recognition not Recall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H7: Flexibility &amp; Efficiency of Use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H8: Aesthetic &amp; Minimalist Design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H9: Help Users with Errors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H10: Help &amp; Documentation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H11: Accessible Design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H12. ​​Value Alignment &amp; Inclusion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Total Violations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93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20" name="Google Shape;420;p8"/>
          <p:cNvSpPr txBox="1"/>
          <p:nvPr>
            <p:ph type="title"/>
          </p:nvPr>
        </p:nvSpPr>
        <p:spPr>
          <a:xfrm>
            <a:off x="666300" y="250150"/>
            <a:ext cx="78114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Quantitative Summary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666300" y="250150"/>
            <a:ext cx="78114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Qualitative Summary</a:t>
            </a:r>
            <a:endParaRPr sz="3000"/>
          </a:p>
        </p:txBody>
      </p:sp>
      <p:sp>
        <p:nvSpPr>
          <p:cNvPr id="426" name="Google Shape;426;p9"/>
          <p:cNvSpPr/>
          <p:nvPr/>
        </p:nvSpPr>
        <p:spPr>
          <a:xfrm>
            <a:off x="396700" y="1204050"/>
            <a:ext cx="3788700" cy="1367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Design and Aesthetics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Buttons lack </a:t>
            </a:r>
            <a:r>
              <a:rPr b="1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consistency</a:t>
            </a:r>
            <a:endParaRPr b="1" i="0" sz="1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Need for varied colors to highlight key actions</a:t>
            </a:r>
            <a:endParaRPr b="0" i="0" sz="1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borders/Dividers to break up sections</a:t>
            </a:r>
            <a:endParaRPr b="0" i="0" sz="1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9"/>
          <p:cNvSpPr/>
          <p:nvPr/>
        </p:nvSpPr>
        <p:spPr>
          <a:xfrm>
            <a:off x="4960075" y="1204050"/>
            <a:ext cx="3788700" cy="1367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Accessibility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clickable info bubbles to explain steps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Improve error message for required text entry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Ensure </a:t>
            </a:r>
            <a:r>
              <a:rPr b="1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higher contrast</a:t>
            </a: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for text for readability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9"/>
          <p:cNvSpPr/>
          <p:nvPr/>
        </p:nvSpPr>
        <p:spPr>
          <a:xfrm>
            <a:off x="395963" y="3019000"/>
            <a:ext cx="3788700" cy="1367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Functionality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 a </a:t>
            </a:r>
            <a:r>
              <a:rPr b="1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menu</a:t>
            </a: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viewing/editing requests</a:t>
            </a:r>
            <a:endParaRPr b="0" i="0" sz="1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New shortcut for repeating sessions</a:t>
            </a:r>
            <a:endParaRPr b="0" i="0" sz="1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Adjust “Search Tutors” flow</a:t>
            </a:r>
            <a:endParaRPr b="0" i="0" sz="11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9"/>
          <p:cNvSpPr/>
          <p:nvPr/>
        </p:nvSpPr>
        <p:spPr>
          <a:xfrm>
            <a:off x="4959338" y="3019000"/>
            <a:ext cx="3788700" cy="1367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Education Theme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student-friendly design elements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 n</a:t>
            </a:r>
            <a:r>
              <a:rPr b="1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ew Icons </a:t>
            </a: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brighten the interface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New education-focused theme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fessional Development #2">
  <a:themeElements>
    <a:clrScheme name="Simple Light">
      <a:dk1>
        <a:srgbClr val="000000"/>
      </a:dk1>
      <a:lt1>
        <a:srgbClr val="FCEFE5"/>
      </a:lt1>
      <a:dk2>
        <a:srgbClr val="A47FA7"/>
      </a:dk2>
      <a:lt2>
        <a:srgbClr val="2170F2"/>
      </a:lt2>
      <a:accent1>
        <a:srgbClr val="FFD966"/>
      </a:accent1>
      <a:accent2>
        <a:srgbClr val="CC0000"/>
      </a:accent2>
      <a:accent3>
        <a:srgbClr val="646464"/>
      </a:accent3>
      <a:accent4>
        <a:srgbClr val="FFFFFF"/>
      </a:accent4>
      <a:accent5>
        <a:srgbClr val="3D0B37"/>
      </a:accent5>
      <a:accent6>
        <a:srgbClr val="63264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